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commentAuthors.xml" ContentType="application/vnd.openxmlformats-officedocument.presentationml.commentAuthor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layout1.xml" ContentType="application/vnd.openxmlformats-officedocument.drawingml.diagramLayout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diagrams/colors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layout2.xml" ContentType="application/vnd.openxmlformats-officedocument.drawingml.diagram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2" r:id="rId1"/>
    <p:sldMasterId id="2147483660" r:id="rId2"/>
  </p:sldMasterIdLst>
  <p:notesMasterIdLst>
    <p:notesMasterId r:id="rId31"/>
  </p:notesMasterIdLst>
  <p:handoutMasterIdLst>
    <p:handoutMasterId r:id="rId32"/>
  </p:handoutMasterIdLst>
  <p:sldIdLst>
    <p:sldId id="463" r:id="rId3"/>
    <p:sldId id="778" r:id="rId4"/>
    <p:sldId id="684" r:id="rId5"/>
    <p:sldId id="613" r:id="rId6"/>
    <p:sldId id="685" r:id="rId7"/>
    <p:sldId id="782" r:id="rId8"/>
    <p:sldId id="554" r:id="rId9"/>
    <p:sldId id="781" r:id="rId10"/>
    <p:sldId id="705" r:id="rId11"/>
    <p:sldId id="777" r:id="rId12"/>
    <p:sldId id="641" r:id="rId13"/>
    <p:sldId id="557" r:id="rId14"/>
    <p:sldId id="596" r:id="rId15"/>
    <p:sldId id="779" r:id="rId16"/>
    <p:sldId id="751" r:id="rId17"/>
    <p:sldId id="693" r:id="rId18"/>
    <p:sldId id="707" r:id="rId19"/>
    <p:sldId id="708" r:id="rId20"/>
    <p:sldId id="731" r:id="rId21"/>
    <p:sldId id="627" r:id="rId22"/>
    <p:sldId id="710" r:id="rId23"/>
    <p:sldId id="783" r:id="rId24"/>
    <p:sldId id="752" r:id="rId25"/>
    <p:sldId id="603" r:id="rId26"/>
    <p:sldId id="785" r:id="rId27"/>
    <p:sldId id="776" r:id="rId28"/>
    <p:sldId id="784" r:id="rId29"/>
    <p:sldId id="760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57">
          <p15:clr>
            <a:srgbClr val="A4A3A4"/>
          </p15:clr>
        </p15:guide>
        <p15:guide id="2" pos="3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ictoria Yan Pillitteri" initials="VYP" lastIdx="10" clrIdx="0"/>
  <p:cmAuthor id="1" name="Matt Scholl" initials="" lastIdx="0" clrIdx="1"/>
  <p:cmAuthor id="2" name="Kauffman, Leah R" initials="KLR" lastIdx="8" clrIdx="2"/>
  <p:cmAuthor id="3" name="Chris Johnson" initials="CSJ" lastIdx="16" clrIdx="3"/>
  <p:cmAuthor id="4" name="Adam Sedgewick" initials="AS" lastIdx="15" clrIdx="4"/>
  <p:cmAuthor id="5" name="Matthew Heyman" initials="" lastIdx="2" clrIdx="5"/>
  <p:cmAuthor id="6" name="Matt Barrett" initials="MPB [4]" lastIdx="1" clrIdx="6"/>
  <p:cmAuthor id="7" name="Matt Barrett" initials="MPB [17]" lastIdx="1" clrIdx="7"/>
  <p:cmAuthor id="8" name="Matthew Heyman" initials="MH" lastIdx="62" clrIdx="8"/>
  <p:cmAuthor id="9" name="Matt Barrett" initials="MPB [11]" lastIdx="1" clrIdx="9"/>
  <p:cmAuthor id="10" name="Matt Barrett" initials="MPB" lastIdx="1" clrIdx="10"/>
  <p:cmAuthor id="11" name="Matt Barrett" initials="MPB [12]" lastIdx="1" clrIdx="1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192D59"/>
    <a:srgbClr val="FFFFC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1722" autoAdjust="0"/>
    <p:restoredTop sz="74042" autoAdjust="0"/>
  </p:normalViewPr>
  <p:slideViewPr>
    <p:cSldViewPr snapToGrid="0" snapToObjects="1">
      <p:cViewPr varScale="1">
        <p:scale>
          <a:sx n="53" d="100"/>
          <a:sy n="53" d="100"/>
        </p:scale>
        <p:origin x="-2022" y="-90"/>
      </p:cViewPr>
      <p:guideLst>
        <p:guide orient="horz" pos="1057"/>
        <p:guide pos="324"/>
      </p:guideLst>
    </p:cSldViewPr>
  </p:slideViewPr>
  <p:outlineViewPr>
    <p:cViewPr>
      <p:scale>
        <a:sx n="33" d="100"/>
        <a:sy n="33" d="100"/>
      </p:scale>
      <p:origin x="0" y="46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CAC7BD-9F7C-4F9C-9D2D-768B40F9EA65}" type="doc">
      <dgm:prSet loTypeId="urn:microsoft.com/office/officeart/2005/8/layout/StepDownProcess" loCatId="process" qsTypeId="urn:microsoft.com/office/officeart/2005/8/quickstyle/3D2" qsCatId="3D" csTypeId="urn:microsoft.com/office/officeart/2005/8/colors/colorful1#1" csCatId="colorful" phldr="1"/>
      <dgm:spPr/>
    </dgm:pt>
    <dgm:pt modelId="{922CD233-472B-44F2-9A37-C095CB4AF8C3}">
      <dgm:prSet phldrT="[Text]" custT="1"/>
      <dgm:spPr/>
      <dgm:t>
        <a:bodyPr/>
        <a:lstStyle/>
        <a:p>
          <a:r>
            <a:rPr lang="en-US" sz="1200" dirty="0">
              <a:latin typeface="Arial"/>
              <a:cs typeface="Arial"/>
            </a:rPr>
            <a:t>Engage Stakeholders</a:t>
          </a:r>
        </a:p>
      </dgm:t>
    </dgm:pt>
    <dgm:pt modelId="{2159B662-5385-47E0-91C8-BDE5E7A6078A}" type="parTrans" cxnId="{E9CE2CDA-3F84-4A86-A1D3-4D6F8C9FF6FD}">
      <dgm:prSet/>
      <dgm:spPr/>
      <dgm:t>
        <a:bodyPr/>
        <a:lstStyle/>
        <a:p>
          <a:endParaRPr lang="en-US"/>
        </a:p>
      </dgm:t>
    </dgm:pt>
    <dgm:pt modelId="{723CF962-0C33-4215-8CC6-688D0193CFB0}" type="sibTrans" cxnId="{E9CE2CDA-3F84-4A86-A1D3-4D6F8C9FF6FD}">
      <dgm:prSet/>
      <dgm:spPr/>
      <dgm:t>
        <a:bodyPr/>
        <a:lstStyle/>
        <a:p>
          <a:endParaRPr lang="en-US"/>
        </a:p>
      </dgm:t>
    </dgm:pt>
    <dgm:pt modelId="{70AE1DF0-3735-4393-BE9E-6B86A26EBFE8}">
      <dgm:prSet phldrT="[Text]" custT="1"/>
      <dgm:spPr/>
      <dgm:t>
        <a:bodyPr/>
        <a:lstStyle/>
        <a:p>
          <a:r>
            <a:rPr lang="en-US" sz="1200" dirty="0">
              <a:latin typeface="Arial"/>
              <a:cs typeface="Arial"/>
            </a:rPr>
            <a:t>Analyze RFI Responses</a:t>
          </a:r>
        </a:p>
      </dgm:t>
    </dgm:pt>
    <dgm:pt modelId="{3E0CBD38-9A65-421B-B5A8-80834A19BC89}" type="parTrans" cxnId="{5F4E1534-E541-4569-9DEB-B073257592F1}">
      <dgm:prSet/>
      <dgm:spPr/>
      <dgm:t>
        <a:bodyPr/>
        <a:lstStyle/>
        <a:p>
          <a:endParaRPr lang="en-US"/>
        </a:p>
      </dgm:t>
    </dgm:pt>
    <dgm:pt modelId="{43491217-EE31-4FFB-B692-12D860FEED38}" type="sibTrans" cxnId="{5F4E1534-E541-4569-9DEB-B073257592F1}">
      <dgm:prSet/>
      <dgm:spPr/>
      <dgm:t>
        <a:bodyPr/>
        <a:lstStyle/>
        <a:p>
          <a:endParaRPr lang="en-US"/>
        </a:p>
      </dgm:t>
    </dgm:pt>
    <dgm:pt modelId="{0DDB45A0-48DE-42BC-A6C2-7EAE9844772A}">
      <dgm:prSet phldrT="[Text]" custT="1"/>
      <dgm:spPr/>
      <dgm:t>
        <a:bodyPr/>
        <a:lstStyle/>
        <a:p>
          <a:r>
            <a:rPr lang="en-US" sz="1200" dirty="0">
              <a:latin typeface="Arial"/>
              <a:cs typeface="Arial"/>
            </a:rPr>
            <a:t>Identify Framework Elements</a:t>
          </a:r>
        </a:p>
      </dgm:t>
    </dgm:pt>
    <dgm:pt modelId="{07D40F53-6608-4F8E-8468-7A618B419A72}" type="parTrans" cxnId="{27961E24-278B-47CE-884D-814E50A7FE82}">
      <dgm:prSet/>
      <dgm:spPr/>
      <dgm:t>
        <a:bodyPr/>
        <a:lstStyle/>
        <a:p>
          <a:endParaRPr lang="en-US"/>
        </a:p>
      </dgm:t>
    </dgm:pt>
    <dgm:pt modelId="{C20991E3-FC18-484A-9871-77EA350FAA33}" type="sibTrans" cxnId="{27961E24-278B-47CE-884D-814E50A7FE82}">
      <dgm:prSet/>
      <dgm:spPr/>
      <dgm:t>
        <a:bodyPr/>
        <a:lstStyle/>
        <a:p>
          <a:endParaRPr lang="en-US"/>
        </a:p>
      </dgm:t>
    </dgm:pt>
    <dgm:pt modelId="{2D97400E-C5E6-4140-BC5E-8351F5814531}">
      <dgm:prSet phldrT="[Text]" custT="1"/>
      <dgm:spPr/>
      <dgm:t>
        <a:bodyPr/>
        <a:lstStyle/>
        <a:p>
          <a:r>
            <a:rPr lang="en-US" sz="1200" dirty="0">
              <a:latin typeface="Arial"/>
              <a:cs typeface="Arial"/>
            </a:rPr>
            <a:t>Collect, Categorize, Post RFI Responses</a:t>
          </a:r>
        </a:p>
      </dgm:t>
    </dgm:pt>
    <dgm:pt modelId="{E228F266-B7E2-4D7C-ACF2-29C445A0A7CE}" type="sibTrans" cxnId="{699FD43F-FC07-4CDC-BA30-776A3A6D9F82}">
      <dgm:prSet/>
      <dgm:spPr/>
      <dgm:t>
        <a:bodyPr/>
        <a:lstStyle/>
        <a:p>
          <a:endParaRPr lang="en-US"/>
        </a:p>
      </dgm:t>
    </dgm:pt>
    <dgm:pt modelId="{12064EE8-EE3A-4971-BBB7-92797EFD58C3}" type="parTrans" cxnId="{699FD43F-FC07-4CDC-BA30-776A3A6D9F82}">
      <dgm:prSet/>
      <dgm:spPr/>
      <dgm:t>
        <a:bodyPr/>
        <a:lstStyle/>
        <a:p>
          <a:endParaRPr lang="en-US"/>
        </a:p>
      </dgm:t>
    </dgm:pt>
    <dgm:pt modelId="{651EC0D5-6E37-48F3-B587-A8530698C0A9}">
      <dgm:prSet phldrT="[Text]" custT="1"/>
      <dgm:spPr/>
      <dgm:t>
        <a:bodyPr/>
        <a:lstStyle/>
        <a:p>
          <a:r>
            <a:rPr lang="en-US" sz="1200" dirty="0">
              <a:latin typeface="Arial"/>
              <a:cs typeface="Arial"/>
            </a:rPr>
            <a:t>Prepare and Publish Framework</a:t>
          </a:r>
        </a:p>
      </dgm:t>
    </dgm:pt>
    <dgm:pt modelId="{C9663B53-C907-41E4-ACB3-FD516577FB06}" type="sibTrans" cxnId="{5EEBBA08-9653-4F9B-935C-2C7872AADE3E}">
      <dgm:prSet/>
      <dgm:spPr/>
      <dgm:t>
        <a:bodyPr/>
        <a:lstStyle/>
        <a:p>
          <a:endParaRPr lang="en-US"/>
        </a:p>
      </dgm:t>
    </dgm:pt>
    <dgm:pt modelId="{E395880F-A8B4-4FF0-98AE-067FB74B7CF8}" type="parTrans" cxnId="{5EEBBA08-9653-4F9B-935C-2C7872AADE3E}">
      <dgm:prSet/>
      <dgm:spPr/>
      <dgm:t>
        <a:bodyPr/>
        <a:lstStyle/>
        <a:p>
          <a:endParaRPr lang="en-US"/>
        </a:p>
      </dgm:t>
    </dgm:pt>
    <dgm:pt modelId="{462F0ACE-B33D-49D8-96A8-35EDD7E01B07}" type="pres">
      <dgm:prSet presAssocID="{F9CAC7BD-9F7C-4F9C-9D2D-768B40F9EA65}" presName="rootnode" presStyleCnt="0">
        <dgm:presLayoutVars>
          <dgm:chMax/>
          <dgm:chPref/>
          <dgm:dir/>
          <dgm:animLvl val="lvl"/>
        </dgm:presLayoutVars>
      </dgm:prSet>
      <dgm:spPr/>
    </dgm:pt>
    <dgm:pt modelId="{8642BE4F-1AB3-4252-9C0A-F4EB6EE2DA72}" type="pres">
      <dgm:prSet presAssocID="{922CD233-472B-44F2-9A37-C095CB4AF8C3}" presName="composite" presStyleCnt="0"/>
      <dgm:spPr/>
    </dgm:pt>
    <dgm:pt modelId="{C2E0871B-1759-423B-B3F1-A039C958634F}" type="pres">
      <dgm:prSet presAssocID="{922CD233-472B-44F2-9A37-C095CB4AF8C3}" presName="bentUpArrow1" presStyleLbl="alignImgPlace1" presStyleIdx="0" presStyleCnt="4"/>
      <dgm:spPr/>
    </dgm:pt>
    <dgm:pt modelId="{E815EFF9-31E0-4E91-A27B-8F1CFD20EADA}" type="pres">
      <dgm:prSet presAssocID="{922CD233-472B-44F2-9A37-C095CB4AF8C3}" presName="ParentText" presStyleLbl="node1" presStyleIdx="0" presStyleCnt="5" custScaleX="104775" custScaleY="10132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8A63FE-6D0B-49F5-B4F1-F21FFC4D58E2}" type="pres">
      <dgm:prSet presAssocID="{922CD233-472B-44F2-9A37-C095CB4AF8C3}" presName="ChildText" presStyleLbl="revTx" presStyleIdx="0" presStyleCnt="4" custScaleX="328575" custScaleY="41226" custLinFactX="70813" custLinFactNeighborX="100000">
        <dgm:presLayoutVars>
          <dgm:chMax val="0"/>
          <dgm:chPref val="0"/>
          <dgm:bulletEnabled val="1"/>
        </dgm:presLayoutVars>
      </dgm:prSet>
      <dgm:spPr/>
    </dgm:pt>
    <dgm:pt modelId="{DE1A2044-0C55-4ECF-89F3-318E0F140361}" type="pres">
      <dgm:prSet presAssocID="{723CF962-0C33-4215-8CC6-688D0193CFB0}" presName="sibTrans" presStyleCnt="0"/>
      <dgm:spPr/>
    </dgm:pt>
    <dgm:pt modelId="{887DA6FF-B018-434F-8AF0-4B27F3E9C571}" type="pres">
      <dgm:prSet presAssocID="{2D97400E-C5E6-4140-BC5E-8351F5814531}" presName="composite" presStyleCnt="0"/>
      <dgm:spPr/>
    </dgm:pt>
    <dgm:pt modelId="{34E54298-5DBB-4C28-8910-D35FA330794C}" type="pres">
      <dgm:prSet presAssocID="{2D97400E-C5E6-4140-BC5E-8351F5814531}" presName="bentUpArrow1" presStyleLbl="alignImgPlace1" presStyleIdx="1" presStyleCnt="4" custLinFactNeighborX="-73539" custLinFactNeighborY="2380"/>
      <dgm:spPr/>
    </dgm:pt>
    <dgm:pt modelId="{A762C27F-9848-4310-921A-637526F6E5C7}" type="pres">
      <dgm:prSet presAssocID="{2D97400E-C5E6-4140-BC5E-8351F5814531}" presName="ParentText" presStyleLbl="node1" presStyleIdx="1" presStyleCnt="5" custScaleX="103967" custScaleY="102961" custLinFactNeighborX="-46181" custLinFactNeighborY="111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03BF9D-9A30-40BC-92B3-77B4E01D84C7}" type="pres">
      <dgm:prSet presAssocID="{2D97400E-C5E6-4140-BC5E-8351F5814531}" presName="ChildText" presStyleLbl="revTx" presStyleIdx="1" presStyleCnt="4" custScaleX="332165" custLinFactX="22588" custLinFactNeighborX="100000" custLinFactNeighborY="1732">
        <dgm:presLayoutVars>
          <dgm:chMax val="0"/>
          <dgm:chPref val="0"/>
          <dgm:bulletEnabled val="1"/>
        </dgm:presLayoutVars>
      </dgm:prSet>
      <dgm:spPr/>
    </dgm:pt>
    <dgm:pt modelId="{27C02DFD-0D72-4E0E-9B9E-8C327FDBAE1D}" type="pres">
      <dgm:prSet presAssocID="{E228F266-B7E2-4D7C-ACF2-29C445A0A7CE}" presName="sibTrans" presStyleCnt="0"/>
      <dgm:spPr/>
    </dgm:pt>
    <dgm:pt modelId="{280F3C23-CF68-49C8-B6E0-D4BC255E3814}" type="pres">
      <dgm:prSet presAssocID="{70AE1DF0-3735-4393-BE9E-6B86A26EBFE8}" presName="composite" presStyleCnt="0"/>
      <dgm:spPr/>
    </dgm:pt>
    <dgm:pt modelId="{10963D1A-E195-4306-A60E-916030921EF1}" type="pres">
      <dgm:prSet presAssocID="{70AE1DF0-3735-4393-BE9E-6B86A26EBFE8}" presName="bentUpArrow1" presStyleLbl="alignImgPlace1" presStyleIdx="2" presStyleCnt="4" custLinFactX="-34613" custLinFactNeighborX="-100000" custLinFactNeighborY="-1255"/>
      <dgm:spPr/>
    </dgm:pt>
    <dgm:pt modelId="{731DB445-8BE5-4A3B-B4BA-B660324B0871}" type="pres">
      <dgm:prSet presAssocID="{70AE1DF0-3735-4393-BE9E-6B86A26EBFE8}" presName="ParentText" presStyleLbl="node1" presStyleIdx="2" presStyleCnt="5" custScaleX="104077" custScaleY="104695" custLinFactNeighborX="-92362" custLinFactNeighborY="-218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DDCF25-8678-4115-A0D6-124B0AA350C5}" type="pres">
      <dgm:prSet presAssocID="{70AE1DF0-3735-4393-BE9E-6B86A26EBFE8}" presName="Child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6B0B1A50-9FCF-45A6-B512-861261B8041D}" type="pres">
      <dgm:prSet presAssocID="{43491217-EE31-4FFB-B692-12D860FEED38}" presName="sibTrans" presStyleCnt="0"/>
      <dgm:spPr/>
    </dgm:pt>
    <dgm:pt modelId="{E7C3F08B-058D-4574-9921-7AA11535CAF2}" type="pres">
      <dgm:prSet presAssocID="{0DDB45A0-48DE-42BC-A6C2-7EAE9844772A}" presName="composite" presStyleCnt="0"/>
      <dgm:spPr/>
    </dgm:pt>
    <dgm:pt modelId="{0BB97318-7171-4A46-A58F-5B735C1E28B1}" type="pres">
      <dgm:prSet presAssocID="{0DDB45A0-48DE-42BC-A6C2-7EAE9844772A}" presName="bentUpArrow1" presStyleLbl="alignImgPlace1" presStyleIdx="3" presStyleCnt="4" custLinFactX="-90852" custLinFactNeighborX="-100000" custLinFactNeighborY="-5667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F730F06F-2519-4EC2-ADFB-D3C81369E1B3}" type="pres">
      <dgm:prSet presAssocID="{0DDB45A0-48DE-42BC-A6C2-7EAE9844772A}" presName="ParentText" presStyleLbl="node1" presStyleIdx="3" presStyleCnt="5" custScaleX="104668" custScaleY="101184" custLinFactX="-33244" custLinFactNeighborX="-100000" custLinFactNeighborY="-537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1F069C-21C7-45BF-9782-74CCD97D7C8B}" type="pres">
      <dgm:prSet presAssocID="{0DDB45A0-48DE-42BC-A6C2-7EAE9844772A}" presName="ChildText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A1A98FCB-3D60-4F60-A3EF-00BF440C96E3}" type="pres">
      <dgm:prSet presAssocID="{C20991E3-FC18-484A-9871-77EA350FAA33}" presName="sibTrans" presStyleCnt="0"/>
      <dgm:spPr/>
    </dgm:pt>
    <dgm:pt modelId="{DB628BC4-82C8-4F1A-8771-A81413D13B8D}" type="pres">
      <dgm:prSet presAssocID="{651EC0D5-6E37-48F3-B587-A8530698C0A9}" presName="composite" presStyleCnt="0"/>
      <dgm:spPr/>
    </dgm:pt>
    <dgm:pt modelId="{B711E0E6-61F9-4D7C-871F-C654BA23537B}" type="pres">
      <dgm:prSet presAssocID="{651EC0D5-6E37-48F3-B587-A8530698C0A9}" presName="ParentText" presStyleLbl="node1" presStyleIdx="4" presStyleCnt="5" custScaleX="105882" custScaleY="101307" custLinFactX="-72470" custLinFactNeighborX="-100000" custLinFactNeighborY="-942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9FD43F-FC07-4CDC-BA30-776A3A6D9F82}" srcId="{F9CAC7BD-9F7C-4F9C-9D2D-768B40F9EA65}" destId="{2D97400E-C5E6-4140-BC5E-8351F5814531}" srcOrd="1" destOrd="0" parTransId="{12064EE8-EE3A-4971-BBB7-92797EFD58C3}" sibTransId="{E228F266-B7E2-4D7C-ACF2-29C445A0A7CE}"/>
    <dgm:cxn modelId="{E1E942F0-6E18-264C-9DD1-107F7E2F5A5A}" type="presOf" srcId="{922CD233-472B-44F2-9A37-C095CB4AF8C3}" destId="{E815EFF9-31E0-4E91-A27B-8F1CFD20EADA}" srcOrd="0" destOrd="0" presId="urn:microsoft.com/office/officeart/2005/8/layout/StepDownProcess"/>
    <dgm:cxn modelId="{1C8605AC-A3E1-884F-8582-3A76A4B2370D}" type="presOf" srcId="{0DDB45A0-48DE-42BC-A6C2-7EAE9844772A}" destId="{F730F06F-2519-4EC2-ADFB-D3C81369E1B3}" srcOrd="0" destOrd="0" presId="urn:microsoft.com/office/officeart/2005/8/layout/StepDownProcess"/>
    <dgm:cxn modelId="{27961E24-278B-47CE-884D-814E50A7FE82}" srcId="{F9CAC7BD-9F7C-4F9C-9D2D-768B40F9EA65}" destId="{0DDB45A0-48DE-42BC-A6C2-7EAE9844772A}" srcOrd="3" destOrd="0" parTransId="{07D40F53-6608-4F8E-8468-7A618B419A72}" sibTransId="{C20991E3-FC18-484A-9871-77EA350FAA33}"/>
    <dgm:cxn modelId="{E9CE2CDA-3F84-4A86-A1D3-4D6F8C9FF6FD}" srcId="{F9CAC7BD-9F7C-4F9C-9D2D-768B40F9EA65}" destId="{922CD233-472B-44F2-9A37-C095CB4AF8C3}" srcOrd="0" destOrd="0" parTransId="{2159B662-5385-47E0-91C8-BDE5E7A6078A}" sibTransId="{723CF962-0C33-4215-8CC6-688D0193CFB0}"/>
    <dgm:cxn modelId="{5EEBBA08-9653-4F9B-935C-2C7872AADE3E}" srcId="{F9CAC7BD-9F7C-4F9C-9D2D-768B40F9EA65}" destId="{651EC0D5-6E37-48F3-B587-A8530698C0A9}" srcOrd="4" destOrd="0" parTransId="{E395880F-A8B4-4FF0-98AE-067FB74B7CF8}" sibTransId="{C9663B53-C907-41E4-ACB3-FD516577FB06}"/>
    <dgm:cxn modelId="{6D4E715A-3193-EE46-83C0-E36A080DEE12}" type="presOf" srcId="{70AE1DF0-3735-4393-BE9E-6B86A26EBFE8}" destId="{731DB445-8BE5-4A3B-B4BA-B660324B0871}" srcOrd="0" destOrd="0" presId="urn:microsoft.com/office/officeart/2005/8/layout/StepDownProcess"/>
    <dgm:cxn modelId="{5F4E1534-E541-4569-9DEB-B073257592F1}" srcId="{F9CAC7BD-9F7C-4F9C-9D2D-768B40F9EA65}" destId="{70AE1DF0-3735-4393-BE9E-6B86A26EBFE8}" srcOrd="2" destOrd="0" parTransId="{3E0CBD38-9A65-421B-B5A8-80834A19BC89}" sibTransId="{43491217-EE31-4FFB-B692-12D860FEED38}"/>
    <dgm:cxn modelId="{0CE34F0D-C61B-8443-A968-B21F8E35DD2C}" type="presOf" srcId="{F9CAC7BD-9F7C-4F9C-9D2D-768B40F9EA65}" destId="{462F0ACE-B33D-49D8-96A8-35EDD7E01B07}" srcOrd="0" destOrd="0" presId="urn:microsoft.com/office/officeart/2005/8/layout/StepDownProcess"/>
    <dgm:cxn modelId="{A44C27A8-6EF5-5244-8F44-BB198854C5CF}" type="presOf" srcId="{2D97400E-C5E6-4140-BC5E-8351F5814531}" destId="{A762C27F-9848-4310-921A-637526F6E5C7}" srcOrd="0" destOrd="0" presId="urn:microsoft.com/office/officeart/2005/8/layout/StepDownProcess"/>
    <dgm:cxn modelId="{F8F37EED-CA2B-A04A-992C-4F0FAC950930}" type="presOf" srcId="{651EC0D5-6E37-48F3-B587-A8530698C0A9}" destId="{B711E0E6-61F9-4D7C-871F-C654BA23537B}" srcOrd="0" destOrd="0" presId="urn:microsoft.com/office/officeart/2005/8/layout/StepDownProcess"/>
    <dgm:cxn modelId="{C85BF04A-97D3-A04E-BBED-481C233CD292}" type="presParOf" srcId="{462F0ACE-B33D-49D8-96A8-35EDD7E01B07}" destId="{8642BE4F-1AB3-4252-9C0A-F4EB6EE2DA72}" srcOrd="0" destOrd="0" presId="urn:microsoft.com/office/officeart/2005/8/layout/StepDownProcess"/>
    <dgm:cxn modelId="{90424D09-8DF7-7E4E-A14A-2EFD817510FE}" type="presParOf" srcId="{8642BE4F-1AB3-4252-9C0A-F4EB6EE2DA72}" destId="{C2E0871B-1759-423B-B3F1-A039C958634F}" srcOrd="0" destOrd="0" presId="urn:microsoft.com/office/officeart/2005/8/layout/StepDownProcess"/>
    <dgm:cxn modelId="{EF1B1F42-4B20-3D40-B5E0-3842661F1E49}" type="presParOf" srcId="{8642BE4F-1AB3-4252-9C0A-F4EB6EE2DA72}" destId="{E815EFF9-31E0-4E91-A27B-8F1CFD20EADA}" srcOrd="1" destOrd="0" presId="urn:microsoft.com/office/officeart/2005/8/layout/StepDownProcess"/>
    <dgm:cxn modelId="{CD62DEF5-3EF1-7048-8092-BC249D486915}" type="presParOf" srcId="{8642BE4F-1AB3-4252-9C0A-F4EB6EE2DA72}" destId="{F28A63FE-6D0B-49F5-B4F1-F21FFC4D58E2}" srcOrd="2" destOrd="0" presId="urn:microsoft.com/office/officeart/2005/8/layout/StepDownProcess"/>
    <dgm:cxn modelId="{572253E4-9947-704B-AC8A-E196F3E98333}" type="presParOf" srcId="{462F0ACE-B33D-49D8-96A8-35EDD7E01B07}" destId="{DE1A2044-0C55-4ECF-89F3-318E0F140361}" srcOrd="1" destOrd="0" presId="urn:microsoft.com/office/officeart/2005/8/layout/StepDownProcess"/>
    <dgm:cxn modelId="{9476BE92-326A-D848-9E21-4C2CDFA9DF4D}" type="presParOf" srcId="{462F0ACE-B33D-49D8-96A8-35EDD7E01B07}" destId="{887DA6FF-B018-434F-8AF0-4B27F3E9C571}" srcOrd="2" destOrd="0" presId="urn:microsoft.com/office/officeart/2005/8/layout/StepDownProcess"/>
    <dgm:cxn modelId="{4BB9CBBF-60C3-D64A-9B97-5DFF44D7E905}" type="presParOf" srcId="{887DA6FF-B018-434F-8AF0-4B27F3E9C571}" destId="{34E54298-5DBB-4C28-8910-D35FA330794C}" srcOrd="0" destOrd="0" presId="urn:microsoft.com/office/officeart/2005/8/layout/StepDownProcess"/>
    <dgm:cxn modelId="{CCC0B6B5-652B-E44D-8240-9FCA9728402B}" type="presParOf" srcId="{887DA6FF-B018-434F-8AF0-4B27F3E9C571}" destId="{A762C27F-9848-4310-921A-637526F6E5C7}" srcOrd="1" destOrd="0" presId="urn:microsoft.com/office/officeart/2005/8/layout/StepDownProcess"/>
    <dgm:cxn modelId="{C9D73805-3605-FB45-A5BF-C173F9BEAF79}" type="presParOf" srcId="{887DA6FF-B018-434F-8AF0-4B27F3E9C571}" destId="{CF03BF9D-9A30-40BC-92B3-77B4E01D84C7}" srcOrd="2" destOrd="0" presId="urn:microsoft.com/office/officeart/2005/8/layout/StepDownProcess"/>
    <dgm:cxn modelId="{28A9DCF1-7B5B-564D-B1A8-50F78AE3FC47}" type="presParOf" srcId="{462F0ACE-B33D-49D8-96A8-35EDD7E01B07}" destId="{27C02DFD-0D72-4E0E-9B9E-8C327FDBAE1D}" srcOrd="3" destOrd="0" presId="urn:microsoft.com/office/officeart/2005/8/layout/StepDownProcess"/>
    <dgm:cxn modelId="{CDB59B03-577F-1D44-9097-36F537EB3FF9}" type="presParOf" srcId="{462F0ACE-B33D-49D8-96A8-35EDD7E01B07}" destId="{280F3C23-CF68-49C8-B6E0-D4BC255E3814}" srcOrd="4" destOrd="0" presId="urn:microsoft.com/office/officeart/2005/8/layout/StepDownProcess"/>
    <dgm:cxn modelId="{D7F38FC0-1B93-8148-9FD7-66804249255E}" type="presParOf" srcId="{280F3C23-CF68-49C8-B6E0-D4BC255E3814}" destId="{10963D1A-E195-4306-A60E-916030921EF1}" srcOrd="0" destOrd="0" presId="urn:microsoft.com/office/officeart/2005/8/layout/StepDownProcess"/>
    <dgm:cxn modelId="{A9E07F6A-C657-8C4F-B93D-4141817807B2}" type="presParOf" srcId="{280F3C23-CF68-49C8-B6E0-D4BC255E3814}" destId="{731DB445-8BE5-4A3B-B4BA-B660324B0871}" srcOrd="1" destOrd="0" presId="urn:microsoft.com/office/officeart/2005/8/layout/StepDownProcess"/>
    <dgm:cxn modelId="{0B7E5E39-DFFC-C24F-87B3-618A8C59C802}" type="presParOf" srcId="{280F3C23-CF68-49C8-B6E0-D4BC255E3814}" destId="{21DDCF25-8678-4115-A0D6-124B0AA350C5}" srcOrd="2" destOrd="0" presId="urn:microsoft.com/office/officeart/2005/8/layout/StepDownProcess"/>
    <dgm:cxn modelId="{0E4864C3-8CF7-594D-85CF-9EA00FA3E209}" type="presParOf" srcId="{462F0ACE-B33D-49D8-96A8-35EDD7E01B07}" destId="{6B0B1A50-9FCF-45A6-B512-861261B8041D}" srcOrd="5" destOrd="0" presId="urn:microsoft.com/office/officeart/2005/8/layout/StepDownProcess"/>
    <dgm:cxn modelId="{3A42B10B-E640-E048-B2E4-AA7A8E2DD637}" type="presParOf" srcId="{462F0ACE-B33D-49D8-96A8-35EDD7E01B07}" destId="{E7C3F08B-058D-4574-9921-7AA11535CAF2}" srcOrd="6" destOrd="0" presId="urn:microsoft.com/office/officeart/2005/8/layout/StepDownProcess"/>
    <dgm:cxn modelId="{07AB08E8-4EDF-614E-A66F-BBFA6B7BC719}" type="presParOf" srcId="{E7C3F08B-058D-4574-9921-7AA11535CAF2}" destId="{0BB97318-7171-4A46-A58F-5B735C1E28B1}" srcOrd="0" destOrd="0" presId="urn:microsoft.com/office/officeart/2005/8/layout/StepDownProcess"/>
    <dgm:cxn modelId="{19AFBEEC-DAD4-F641-963D-DBAA008346D0}" type="presParOf" srcId="{E7C3F08B-058D-4574-9921-7AA11535CAF2}" destId="{F730F06F-2519-4EC2-ADFB-D3C81369E1B3}" srcOrd="1" destOrd="0" presId="urn:microsoft.com/office/officeart/2005/8/layout/StepDownProcess"/>
    <dgm:cxn modelId="{60295B24-55D2-8440-B0F9-7998C74C1482}" type="presParOf" srcId="{E7C3F08B-058D-4574-9921-7AA11535CAF2}" destId="{D01F069C-21C7-45BF-9782-74CCD97D7C8B}" srcOrd="2" destOrd="0" presId="urn:microsoft.com/office/officeart/2005/8/layout/StepDownProcess"/>
    <dgm:cxn modelId="{457C02DD-580E-234E-A258-16B04E7F2894}" type="presParOf" srcId="{462F0ACE-B33D-49D8-96A8-35EDD7E01B07}" destId="{A1A98FCB-3D60-4F60-A3EF-00BF440C96E3}" srcOrd="7" destOrd="0" presId="urn:microsoft.com/office/officeart/2005/8/layout/StepDownProcess"/>
    <dgm:cxn modelId="{F3FCD3E7-91C4-6042-8A2C-2FD9AFAA304C}" type="presParOf" srcId="{462F0ACE-B33D-49D8-96A8-35EDD7E01B07}" destId="{DB628BC4-82C8-4F1A-8771-A81413D13B8D}" srcOrd="8" destOrd="0" presId="urn:microsoft.com/office/officeart/2005/8/layout/StepDownProcess"/>
    <dgm:cxn modelId="{8D3933C1-85B8-4542-84C9-2CFD4F1305CF}" type="presParOf" srcId="{DB628BC4-82C8-4F1A-8771-A81413D13B8D}" destId="{B711E0E6-61F9-4D7C-871F-C654BA23537B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1004EF-1778-5C42-B393-43DD943A417C}" type="doc">
      <dgm:prSet loTypeId="urn:microsoft.com/office/officeart/2005/8/layout/chart3" loCatId="" qsTypeId="urn:microsoft.com/office/officeart/2005/8/quickstyle/simple4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BDEBCA11-1F3B-3A4F-8CE9-469B5A42302B}">
      <dgm:prSet phldrT="[Text]"/>
      <dgm:spPr/>
      <dgm:t>
        <a:bodyPr/>
        <a:lstStyle/>
        <a:p>
          <a:r>
            <a:rPr lang="en-US" dirty="0">
              <a:latin typeface="Arial"/>
              <a:cs typeface="Arial"/>
            </a:rPr>
            <a:t>Framework Core</a:t>
          </a:r>
        </a:p>
      </dgm:t>
    </dgm:pt>
    <dgm:pt modelId="{07CCA36A-BD4F-D24E-9640-1F4A5C1B7973}" type="parTrans" cxnId="{3C9180B5-3735-0C46-A76B-2A70DA6C553C}">
      <dgm:prSet/>
      <dgm:spPr/>
      <dgm:t>
        <a:bodyPr/>
        <a:lstStyle/>
        <a:p>
          <a:endParaRPr lang="en-US"/>
        </a:p>
      </dgm:t>
    </dgm:pt>
    <dgm:pt modelId="{2F4CB396-4137-9B46-A390-DA0318FB4280}" type="sibTrans" cxnId="{3C9180B5-3735-0C46-A76B-2A70DA6C553C}">
      <dgm:prSet/>
      <dgm:spPr/>
      <dgm:t>
        <a:bodyPr/>
        <a:lstStyle/>
        <a:p>
          <a:endParaRPr lang="en-US"/>
        </a:p>
      </dgm:t>
    </dgm:pt>
    <dgm:pt modelId="{36628495-CD2D-FF43-8474-1B0560BCA6BD}">
      <dgm:prSet phldrT="[Text]">
        <dgm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>
              <a:latin typeface="Arial"/>
              <a:cs typeface="Arial"/>
            </a:rPr>
            <a:t>Framework </a:t>
          </a:r>
          <a:r>
            <a:rPr lang="en-US" dirty="0">
              <a:solidFill>
                <a:schemeClr val="bg1"/>
              </a:solidFill>
              <a:latin typeface="Arial"/>
              <a:cs typeface="Arial"/>
            </a:rPr>
            <a:t>Implementation </a:t>
          </a:r>
          <a:r>
            <a:rPr lang="en-US" dirty="0">
              <a:latin typeface="Arial"/>
              <a:cs typeface="Arial"/>
            </a:rPr>
            <a:t>Tiers</a:t>
          </a:r>
        </a:p>
      </dgm:t>
    </dgm:pt>
    <dgm:pt modelId="{D23E180C-55A7-3840-A6A9-61853D7E915D}" type="parTrans" cxnId="{E0FF2055-2434-6949-9062-EA344D7577FA}">
      <dgm:prSet/>
      <dgm:spPr/>
      <dgm:t>
        <a:bodyPr/>
        <a:lstStyle/>
        <a:p>
          <a:endParaRPr lang="en-US"/>
        </a:p>
      </dgm:t>
    </dgm:pt>
    <dgm:pt modelId="{CB399B5B-4300-7646-9706-B7B463E566A4}" type="sibTrans" cxnId="{E0FF2055-2434-6949-9062-EA344D7577FA}">
      <dgm:prSet/>
      <dgm:spPr/>
      <dgm:t>
        <a:bodyPr/>
        <a:lstStyle/>
        <a:p>
          <a:endParaRPr lang="en-US"/>
        </a:p>
      </dgm:t>
    </dgm:pt>
    <dgm:pt modelId="{0178B7BA-4603-1C4D-A30C-78CA7C98B36D}">
      <dgm:prSet phldrT="[Text]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>
              <a:latin typeface="Arial"/>
              <a:cs typeface="Arial"/>
            </a:rPr>
            <a:t>Framework Profile</a:t>
          </a:r>
        </a:p>
      </dgm:t>
    </dgm:pt>
    <dgm:pt modelId="{ADDCCD04-CF97-EF4F-A334-BD47DC6CF9C1}" type="parTrans" cxnId="{08005D48-4ABC-7C49-9928-D89F5812DFA0}">
      <dgm:prSet/>
      <dgm:spPr/>
      <dgm:t>
        <a:bodyPr/>
        <a:lstStyle/>
        <a:p>
          <a:endParaRPr lang="en-US"/>
        </a:p>
      </dgm:t>
    </dgm:pt>
    <dgm:pt modelId="{920E6FD2-F5F9-D94A-938B-96892EDC07A9}" type="sibTrans" cxnId="{08005D48-4ABC-7C49-9928-D89F5812DFA0}">
      <dgm:prSet/>
      <dgm:spPr/>
      <dgm:t>
        <a:bodyPr/>
        <a:lstStyle/>
        <a:p>
          <a:endParaRPr lang="en-US"/>
        </a:p>
      </dgm:t>
    </dgm:pt>
    <dgm:pt modelId="{23568142-4F3C-DB44-A361-A357C9830E2E}" type="pres">
      <dgm:prSet presAssocID="{401004EF-1778-5C42-B393-43DD943A417C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7A7D1BC-4042-D740-8793-4DEA38780107}" type="pres">
      <dgm:prSet presAssocID="{401004EF-1778-5C42-B393-43DD943A417C}" presName="wedge1" presStyleLbl="node1" presStyleIdx="0" presStyleCnt="3"/>
      <dgm:spPr/>
      <dgm:t>
        <a:bodyPr/>
        <a:lstStyle/>
        <a:p>
          <a:endParaRPr lang="en-US"/>
        </a:p>
      </dgm:t>
    </dgm:pt>
    <dgm:pt modelId="{8DB0A8B5-5026-F741-B326-281CF3A4D577}" type="pres">
      <dgm:prSet presAssocID="{401004EF-1778-5C42-B393-43DD943A417C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AD4683-F09C-1F44-8FAA-F85BB47F99AF}" type="pres">
      <dgm:prSet presAssocID="{401004EF-1778-5C42-B393-43DD943A417C}" presName="wedge2" presStyleLbl="node1" presStyleIdx="1" presStyleCnt="3" custLinFactNeighborX="3870" custLinFactNeighborY="387"/>
      <dgm:spPr/>
      <dgm:t>
        <a:bodyPr/>
        <a:lstStyle/>
        <a:p>
          <a:endParaRPr lang="en-US"/>
        </a:p>
      </dgm:t>
    </dgm:pt>
    <dgm:pt modelId="{6EFDA4FD-A574-F74A-BC20-A3AF9B9632B9}" type="pres">
      <dgm:prSet presAssocID="{401004EF-1778-5C42-B393-43DD943A417C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F142D-3696-9F4D-AAF4-E4D08372B641}" type="pres">
      <dgm:prSet presAssocID="{401004EF-1778-5C42-B393-43DD943A417C}" presName="wedge3" presStyleLbl="node1" presStyleIdx="2" presStyleCnt="3" custLinFactNeighborX="1935" custLinFactNeighborY="-3096"/>
      <dgm:spPr/>
      <dgm:t>
        <a:bodyPr/>
        <a:lstStyle/>
        <a:p>
          <a:endParaRPr lang="en-US"/>
        </a:p>
      </dgm:t>
    </dgm:pt>
    <dgm:pt modelId="{96CE90CD-7B6C-F14F-AF37-99FB95DE5D8C}" type="pres">
      <dgm:prSet presAssocID="{401004EF-1778-5C42-B393-43DD943A417C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29C431-7BD0-9B4A-A673-9F6BC54CBCB1}" type="presOf" srcId="{0178B7BA-4603-1C4D-A30C-78CA7C98B36D}" destId="{BB7F142D-3696-9F4D-AAF4-E4D08372B641}" srcOrd="0" destOrd="0" presId="urn:microsoft.com/office/officeart/2005/8/layout/chart3"/>
    <dgm:cxn modelId="{DDE81339-CB97-2142-8B35-5C17E50B5C71}" type="presOf" srcId="{36628495-CD2D-FF43-8474-1B0560BCA6BD}" destId="{6EFDA4FD-A574-F74A-BC20-A3AF9B9632B9}" srcOrd="1" destOrd="0" presId="urn:microsoft.com/office/officeart/2005/8/layout/chart3"/>
    <dgm:cxn modelId="{2D16CF16-98B3-8648-BF30-203FE3E6FAC4}" type="presOf" srcId="{0178B7BA-4603-1C4D-A30C-78CA7C98B36D}" destId="{96CE90CD-7B6C-F14F-AF37-99FB95DE5D8C}" srcOrd="1" destOrd="0" presId="urn:microsoft.com/office/officeart/2005/8/layout/chart3"/>
    <dgm:cxn modelId="{A4415B53-0BDB-BF41-B552-32DF27B8CB2A}" type="presOf" srcId="{401004EF-1778-5C42-B393-43DD943A417C}" destId="{23568142-4F3C-DB44-A361-A357C9830E2E}" srcOrd="0" destOrd="0" presId="urn:microsoft.com/office/officeart/2005/8/layout/chart3"/>
    <dgm:cxn modelId="{78B9F2B1-0B78-9C43-A911-2CB212F05F67}" type="presOf" srcId="{BDEBCA11-1F3B-3A4F-8CE9-469B5A42302B}" destId="{8DB0A8B5-5026-F741-B326-281CF3A4D577}" srcOrd="1" destOrd="0" presId="urn:microsoft.com/office/officeart/2005/8/layout/chart3"/>
    <dgm:cxn modelId="{E0FF2055-2434-6949-9062-EA344D7577FA}" srcId="{401004EF-1778-5C42-B393-43DD943A417C}" destId="{36628495-CD2D-FF43-8474-1B0560BCA6BD}" srcOrd="1" destOrd="0" parTransId="{D23E180C-55A7-3840-A6A9-61853D7E915D}" sibTransId="{CB399B5B-4300-7646-9706-B7B463E566A4}"/>
    <dgm:cxn modelId="{08005D48-4ABC-7C49-9928-D89F5812DFA0}" srcId="{401004EF-1778-5C42-B393-43DD943A417C}" destId="{0178B7BA-4603-1C4D-A30C-78CA7C98B36D}" srcOrd="2" destOrd="0" parTransId="{ADDCCD04-CF97-EF4F-A334-BD47DC6CF9C1}" sibTransId="{920E6FD2-F5F9-D94A-938B-96892EDC07A9}"/>
    <dgm:cxn modelId="{3C9180B5-3735-0C46-A76B-2A70DA6C553C}" srcId="{401004EF-1778-5C42-B393-43DD943A417C}" destId="{BDEBCA11-1F3B-3A4F-8CE9-469B5A42302B}" srcOrd="0" destOrd="0" parTransId="{07CCA36A-BD4F-D24E-9640-1F4A5C1B7973}" sibTransId="{2F4CB396-4137-9B46-A390-DA0318FB4280}"/>
    <dgm:cxn modelId="{DCF88787-6FD6-2142-AA6B-08EA42D04E24}" type="presOf" srcId="{BDEBCA11-1F3B-3A4F-8CE9-469B5A42302B}" destId="{37A7D1BC-4042-D740-8793-4DEA38780107}" srcOrd="0" destOrd="0" presId="urn:microsoft.com/office/officeart/2005/8/layout/chart3"/>
    <dgm:cxn modelId="{364DDAA0-7E7F-DC4C-A44E-E28B54608BDF}" type="presOf" srcId="{36628495-CD2D-FF43-8474-1B0560BCA6BD}" destId="{4BAD4683-F09C-1F44-8FAA-F85BB47F99AF}" srcOrd="0" destOrd="0" presId="urn:microsoft.com/office/officeart/2005/8/layout/chart3"/>
    <dgm:cxn modelId="{3DB8B1FC-9C37-4B4F-838C-A77E94ED5370}" type="presParOf" srcId="{23568142-4F3C-DB44-A361-A357C9830E2E}" destId="{37A7D1BC-4042-D740-8793-4DEA38780107}" srcOrd="0" destOrd="0" presId="urn:microsoft.com/office/officeart/2005/8/layout/chart3"/>
    <dgm:cxn modelId="{643AD5E5-AEA9-4E41-923B-37A92A44DF63}" type="presParOf" srcId="{23568142-4F3C-DB44-A361-A357C9830E2E}" destId="{8DB0A8B5-5026-F741-B326-281CF3A4D577}" srcOrd="1" destOrd="0" presId="urn:microsoft.com/office/officeart/2005/8/layout/chart3"/>
    <dgm:cxn modelId="{7E01ABB0-F7D7-E746-918A-2E872635A221}" type="presParOf" srcId="{23568142-4F3C-DB44-A361-A357C9830E2E}" destId="{4BAD4683-F09C-1F44-8FAA-F85BB47F99AF}" srcOrd="2" destOrd="0" presId="urn:microsoft.com/office/officeart/2005/8/layout/chart3"/>
    <dgm:cxn modelId="{CB76FC39-2701-0341-9E90-57E8BD375F83}" type="presParOf" srcId="{23568142-4F3C-DB44-A361-A357C9830E2E}" destId="{6EFDA4FD-A574-F74A-BC20-A3AF9B9632B9}" srcOrd="3" destOrd="0" presId="urn:microsoft.com/office/officeart/2005/8/layout/chart3"/>
    <dgm:cxn modelId="{ECC1B1B0-A5D8-844F-9AF4-157E64E18290}" type="presParOf" srcId="{23568142-4F3C-DB44-A361-A357C9830E2E}" destId="{BB7F142D-3696-9F4D-AAF4-E4D08372B641}" srcOrd="4" destOrd="0" presId="urn:microsoft.com/office/officeart/2005/8/layout/chart3"/>
    <dgm:cxn modelId="{90A4AA04-66E3-5048-9CA0-8DBE4413D63E}" type="presParOf" srcId="{23568142-4F3C-DB44-A361-A357C9830E2E}" destId="{96CE90CD-7B6C-F14F-AF37-99FB95DE5D8C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E0871B-1759-423B-B3F1-A039C958634F}">
      <dsp:nvSpPr>
        <dsp:cNvPr id="0" name=""/>
        <dsp:cNvSpPr/>
      </dsp:nvSpPr>
      <dsp:spPr>
        <a:xfrm rot="5400000">
          <a:off x="247591" y="1851731"/>
          <a:ext cx="793436" cy="90329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15EFF9-31E0-4E91-A27B-8F1CFD20EADA}">
      <dsp:nvSpPr>
        <dsp:cNvPr id="0" name=""/>
        <dsp:cNvSpPr/>
      </dsp:nvSpPr>
      <dsp:spPr>
        <a:xfrm>
          <a:off x="5489" y="965992"/>
          <a:ext cx="1399458" cy="947330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rial"/>
              <a:cs typeface="Arial"/>
            </a:rPr>
            <a:t>Engage Stakeholders</a:t>
          </a:r>
        </a:p>
      </dsp:txBody>
      <dsp:txXfrm>
        <a:off x="51742" y="1012245"/>
        <a:ext cx="1306952" cy="854824"/>
      </dsp:txXfrm>
    </dsp:sp>
    <dsp:sp modelId="{F28A63FE-6D0B-49F5-B4F1-F21FFC4D58E2}">
      <dsp:nvSpPr>
        <dsp:cNvPr id="0" name=""/>
        <dsp:cNvSpPr/>
      </dsp:nvSpPr>
      <dsp:spPr>
        <a:xfrm>
          <a:off x="1922174" y="1283422"/>
          <a:ext cx="3191930" cy="311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E54298-5DBB-4C28-8910-D35FA330794C}">
      <dsp:nvSpPr>
        <dsp:cNvPr id="0" name=""/>
        <dsp:cNvSpPr/>
      </dsp:nvSpPr>
      <dsp:spPr>
        <a:xfrm rot="5400000">
          <a:off x="1233562" y="2934694"/>
          <a:ext cx="793436" cy="90329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4363171"/>
            <a:satOff val="-234"/>
            <a:lumOff val="3788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62C27F-9848-4310-921A-637526F6E5C7}">
      <dsp:nvSpPr>
        <dsp:cNvPr id="0" name=""/>
        <dsp:cNvSpPr/>
      </dsp:nvSpPr>
      <dsp:spPr>
        <a:xfrm>
          <a:off x="1044303" y="2032806"/>
          <a:ext cx="1388666" cy="962616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rial"/>
              <a:cs typeface="Arial"/>
            </a:rPr>
            <a:t>Collect, Categorize, Post RFI Responses</a:t>
          </a:r>
        </a:p>
      </dsp:txBody>
      <dsp:txXfrm>
        <a:off x="1091302" y="2079805"/>
        <a:ext cx="1294668" cy="868618"/>
      </dsp:txXfrm>
    </dsp:sp>
    <dsp:sp modelId="{CF03BF9D-9A30-40BC-92B3-77B4E01D84C7}">
      <dsp:nvSpPr>
        <dsp:cNvPr id="0" name=""/>
        <dsp:cNvSpPr/>
      </dsp:nvSpPr>
      <dsp:spPr>
        <a:xfrm>
          <a:off x="3086504" y="2138525"/>
          <a:ext cx="3226805" cy="755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963D1A-E195-4306-A60E-916030921EF1}">
      <dsp:nvSpPr>
        <dsp:cNvPr id="0" name=""/>
        <dsp:cNvSpPr/>
      </dsp:nvSpPr>
      <dsp:spPr>
        <a:xfrm rot="5400000">
          <a:off x="2338259" y="3978039"/>
          <a:ext cx="793436" cy="90329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8726342"/>
            <a:satOff val="-469"/>
            <a:lumOff val="7576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1DB445-8BE5-4A3B-B4BA-B660324B0871}">
      <dsp:nvSpPr>
        <dsp:cNvPr id="0" name=""/>
        <dsp:cNvSpPr/>
      </dsp:nvSpPr>
      <dsp:spPr>
        <a:xfrm>
          <a:off x="2083116" y="3066127"/>
          <a:ext cx="1390135" cy="978827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rial"/>
              <a:cs typeface="Arial"/>
            </a:rPr>
            <a:t>Analyze RFI Responses</a:t>
          </a:r>
        </a:p>
      </dsp:txBody>
      <dsp:txXfrm>
        <a:off x="2130907" y="3113918"/>
        <a:ext cx="1294553" cy="883245"/>
      </dsp:txXfrm>
    </dsp:sp>
    <dsp:sp modelId="{21DDCF25-8678-4115-A0D6-124B0AA350C5}">
      <dsp:nvSpPr>
        <dsp:cNvPr id="0" name=""/>
        <dsp:cNvSpPr/>
      </dsp:nvSpPr>
      <dsp:spPr>
        <a:xfrm>
          <a:off x="4679685" y="3197623"/>
          <a:ext cx="971446" cy="755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B97318-7171-4A46-A58F-5B735C1E28B1}">
      <dsp:nvSpPr>
        <dsp:cNvPr id="0" name=""/>
        <dsp:cNvSpPr/>
      </dsp:nvSpPr>
      <dsp:spPr>
        <a:xfrm rot="5400000">
          <a:off x="3489843" y="4998805"/>
          <a:ext cx="793436" cy="90329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30F06F-2519-4EC2-ADFB-D3C81369E1B3}">
      <dsp:nvSpPr>
        <dsp:cNvPr id="0" name=""/>
        <dsp:cNvSpPr/>
      </dsp:nvSpPr>
      <dsp:spPr>
        <a:xfrm>
          <a:off x="3192707" y="4108413"/>
          <a:ext cx="1398029" cy="946002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rial"/>
              <a:cs typeface="Arial"/>
            </a:rPr>
            <a:t>Identify Framework Elements</a:t>
          </a:r>
        </a:p>
      </dsp:txBody>
      <dsp:txXfrm>
        <a:off x="3238895" y="4154601"/>
        <a:ext cx="1305653" cy="853626"/>
      </dsp:txXfrm>
    </dsp:sp>
    <dsp:sp modelId="{D01F069C-21C7-45BF-9782-74CCD97D7C8B}">
      <dsp:nvSpPr>
        <dsp:cNvPr id="0" name=""/>
        <dsp:cNvSpPr/>
      </dsp:nvSpPr>
      <dsp:spPr>
        <a:xfrm>
          <a:off x="6339276" y="4253396"/>
          <a:ext cx="971446" cy="755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11E0E6-61F9-4D7C-871F-C654BA23537B}">
      <dsp:nvSpPr>
        <dsp:cNvPr id="0" name=""/>
        <dsp:cNvSpPr/>
      </dsp:nvSpPr>
      <dsp:spPr>
        <a:xfrm>
          <a:off x="4324417" y="5126359"/>
          <a:ext cx="1414244" cy="947152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rial"/>
              <a:cs typeface="Arial"/>
            </a:rPr>
            <a:t>Prepare and Publish Framework</a:t>
          </a:r>
        </a:p>
      </dsp:txBody>
      <dsp:txXfrm>
        <a:off x="4370661" y="5172603"/>
        <a:ext cx="1321756" cy="8546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7D1BC-4042-D740-8793-4DEA38780107}">
      <dsp:nvSpPr>
        <dsp:cNvPr id="0" name=""/>
        <dsp:cNvSpPr/>
      </dsp:nvSpPr>
      <dsp:spPr>
        <a:xfrm>
          <a:off x="2261186" y="260068"/>
          <a:ext cx="3236404" cy="3236404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shade val="8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/>
              <a:cs typeface="Arial"/>
            </a:rPr>
            <a:t>Framework Core</a:t>
          </a:r>
        </a:p>
      </dsp:txBody>
      <dsp:txXfrm>
        <a:off x="4020788" y="857262"/>
        <a:ext cx="1098065" cy="1078801"/>
      </dsp:txXfrm>
    </dsp:sp>
    <dsp:sp modelId="{4BAD4683-F09C-1F44-8FAA-F85BB47F99AF}">
      <dsp:nvSpPr>
        <dsp:cNvPr id="0" name=""/>
        <dsp:cNvSpPr/>
      </dsp:nvSpPr>
      <dsp:spPr>
        <a:xfrm>
          <a:off x="2219605" y="368914"/>
          <a:ext cx="3236404" cy="3236404"/>
        </a:xfrm>
        <a:prstGeom prst="pie">
          <a:avLst>
            <a:gd name="adj1" fmla="val 1800000"/>
            <a:gd name="adj2" fmla="val 9000000"/>
          </a:avLst>
        </a:prstGeom>
        <a:gradFill rotWithShape="1">
          <a:gsLst>
            <a:gs pos="0">
              <a:schemeClr val="accent5">
                <a:shade val="51000"/>
                <a:satMod val="130000"/>
              </a:schemeClr>
            </a:gs>
            <a:gs pos="80000">
              <a:schemeClr val="accent5">
                <a:shade val="93000"/>
                <a:satMod val="130000"/>
              </a:schemeClr>
            </a:gs>
            <a:gs pos="100000">
              <a:schemeClr val="accent5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/>
              <a:cs typeface="Arial"/>
            </a:rPr>
            <a:t>Framework </a:t>
          </a:r>
          <a:r>
            <a:rPr lang="en-US" sz="1600" kern="1200" dirty="0">
              <a:solidFill>
                <a:schemeClr val="bg1"/>
              </a:solidFill>
              <a:latin typeface="Arial"/>
              <a:cs typeface="Arial"/>
            </a:rPr>
            <a:t>Implementation </a:t>
          </a:r>
          <a:r>
            <a:rPr lang="en-US" sz="1600" kern="1200" dirty="0">
              <a:latin typeface="Arial"/>
              <a:cs typeface="Arial"/>
            </a:rPr>
            <a:t>Tiers</a:t>
          </a:r>
        </a:p>
      </dsp:txBody>
      <dsp:txXfrm>
        <a:off x="3105764" y="2410932"/>
        <a:ext cx="1464087" cy="1001744"/>
      </dsp:txXfrm>
    </dsp:sp>
    <dsp:sp modelId="{BB7F142D-3696-9F4D-AAF4-E4D08372B641}">
      <dsp:nvSpPr>
        <dsp:cNvPr id="0" name=""/>
        <dsp:cNvSpPr/>
      </dsp:nvSpPr>
      <dsp:spPr>
        <a:xfrm>
          <a:off x="2156981" y="256190"/>
          <a:ext cx="3236404" cy="3236404"/>
        </a:xfrm>
        <a:prstGeom prst="pie">
          <a:avLst>
            <a:gd name="adj1" fmla="val 9000000"/>
            <a:gd name="adj2" fmla="val 16200000"/>
          </a:avLst>
        </a:prstGeom>
        <a:gradFill rotWithShape="1">
          <a:gsLst>
            <a:gs pos="0">
              <a:schemeClr val="accent3">
                <a:shade val="51000"/>
                <a:satMod val="130000"/>
              </a:schemeClr>
            </a:gs>
            <a:gs pos="80000">
              <a:schemeClr val="accent3">
                <a:shade val="93000"/>
                <a:satMod val="130000"/>
              </a:schemeClr>
            </a:gs>
            <a:gs pos="100000">
              <a:schemeClr val="accent3"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/>
              <a:cs typeface="Arial"/>
            </a:rPr>
            <a:t>Framework Profile</a:t>
          </a:r>
        </a:p>
      </dsp:txBody>
      <dsp:txXfrm>
        <a:off x="2503739" y="891913"/>
        <a:ext cx="1098065" cy="10788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F97131-95EC-2C45-A1EF-E6AE8B200413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6C3A9-487D-0645-A833-18A666042C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3609028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508F6-6A1D-4D4F-8BED-9F0A5BA2A9C5}" type="datetimeFigureOut">
              <a:rPr lang="en-US" smtClean="0"/>
              <a:pPr/>
              <a:t>10/22/2021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02A33-D6ED-8345-92B5-FE0B6F3F94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888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87899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2272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284220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54857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5756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63039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21524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53609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73798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978341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10350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581178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0628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681114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12513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281856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DDE0D-6226-4E6E-8506-EE18BE51E450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337026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49E947-259C-44D5-B3E0-FC562AEA7218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018307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49E947-259C-44D5-B3E0-FC562AEA7218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110827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defTabSz="897301">
              <a:lnSpc>
                <a:spcPct val="115000"/>
              </a:lnSpc>
              <a:spcAft>
                <a:spcPts val="992"/>
              </a:spcAft>
              <a:buFont typeface="Arial"/>
              <a:buChar char="•"/>
              <a:tabLst>
                <a:tab pos="453585" algn="l"/>
              </a:tabLst>
              <a:defRPr/>
            </a:pPr>
            <a:endParaRPr lang="en-US" baseline="0" dirty="0"/>
          </a:p>
          <a:p>
            <a:pPr marL="171450" indent="-171450" defTabSz="897301">
              <a:lnSpc>
                <a:spcPct val="115000"/>
              </a:lnSpc>
              <a:spcAft>
                <a:spcPts val="992"/>
              </a:spcAft>
              <a:buFont typeface="Arial"/>
              <a:buChar char="•"/>
              <a:tabLst>
                <a:tab pos="453585" algn="l"/>
              </a:tabLst>
              <a:defRPr/>
            </a:pPr>
            <a:endParaRPr lang="en-US" baseline="0" dirty="0"/>
          </a:p>
          <a:p>
            <a:pPr marL="0" indent="0" defTabSz="897301">
              <a:lnSpc>
                <a:spcPct val="115000"/>
              </a:lnSpc>
              <a:spcAft>
                <a:spcPts val="992"/>
              </a:spcAft>
              <a:buFont typeface="+mj-lt"/>
              <a:buNone/>
              <a:tabLst>
                <a:tab pos="453585" algn="l"/>
              </a:tabLst>
              <a:defRPr/>
            </a:pPr>
            <a:endParaRPr lang="en-US" dirty="0"/>
          </a:p>
          <a:p>
            <a:pPr marL="0" indent="0" defTabSz="897301">
              <a:lnSpc>
                <a:spcPct val="115000"/>
              </a:lnSpc>
              <a:spcAft>
                <a:spcPts val="992"/>
              </a:spcAft>
              <a:buFont typeface="+mj-lt"/>
              <a:buNone/>
              <a:tabLst>
                <a:tab pos="453585" algn="l"/>
              </a:tabLst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064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43230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98476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Arial"/>
              <a:buNone/>
            </a:pPr>
            <a:endParaRPr lang="en-US" sz="80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>
              <a:buFont typeface="Arial"/>
              <a:buChar char="•"/>
            </a:pPr>
            <a:endParaRPr lang="en-US" sz="1200" dirty="0">
              <a:latin typeface="Arial"/>
              <a:cs typeface="Arial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3650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88921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76473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46970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2A33-D6ED-8345-92B5-FE0B6F3F946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997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8600" y="304800"/>
            <a:ext cx="8458200" cy="762000"/>
          </a:xfrm>
        </p:spPr>
        <p:txBody>
          <a:bodyPr anchor="b">
            <a:noAutofit/>
          </a:bodyPr>
          <a:lstStyle>
            <a:lvl1pPr algn="l">
              <a:lnSpc>
                <a:spcPts val="2600"/>
              </a:lnSpc>
              <a:defRPr sz="2400" b="1" u="none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itchFamily="34" charset="0"/>
                <a:ea typeface="Adobe Fan Heiti Std B" pitchFamily="34" charset="-128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second line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410200"/>
          </a:xfrm>
        </p:spPr>
        <p:txBody>
          <a:bodyPr/>
          <a:lstStyle>
            <a:lvl1pPr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>
              <a:buFont typeface="Wingdings" pitchFamily="2" charset="2"/>
              <a:buChar char="§"/>
              <a:defRPr sz="20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2pPr>
            <a:lvl3pPr>
              <a:lnSpc>
                <a:spcPts val="2300"/>
              </a:lnSpc>
              <a:buSzPct val="120000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3pPr>
            <a:lvl4pPr>
              <a:lnSpc>
                <a:spcPts val="2300"/>
              </a:lnSpc>
              <a:defRPr sz="18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chemeClr val="bg1">
                    <a:lumMod val="85000"/>
                  </a:schemeClr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04800" y="1066800"/>
            <a:ext cx="8382000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 defTabSz="9144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>
            <a:lvl1pPr algn="r">
              <a:defRPr>
                <a:latin typeface="Arial"/>
                <a:cs typeface="Arial"/>
              </a:defRPr>
            </a:lvl1pPr>
          </a:lstStyle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12786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5486400"/>
          </a:xfrm>
        </p:spPr>
        <p:txBody>
          <a:bodyPr/>
          <a:lstStyle>
            <a:lvl1pPr>
              <a:buSzPct val="120000"/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>
              <a:lnSpc>
                <a:spcPts val="2400"/>
              </a:lnSpc>
              <a:spcBef>
                <a:spcPts val="500"/>
              </a:spcBef>
              <a:spcAft>
                <a:spcPts val="500"/>
              </a:spcAft>
              <a:buFont typeface="Wingdings" pitchFamily="2" charset="2"/>
              <a:buChar char="§"/>
              <a:defRPr sz="20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2pPr>
            <a:lvl3pPr marL="685800">
              <a:lnSpc>
                <a:spcPts val="2160"/>
              </a:lnSpc>
              <a:spcBef>
                <a:spcPts val="300"/>
              </a:spcBef>
              <a:spcAft>
                <a:spcPts val="300"/>
              </a:spcAft>
              <a:buSzPct val="120000"/>
              <a:buFont typeface="Arial" pitchFamily="34" charset="0"/>
              <a:buChar char="•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3pPr>
            <a:lvl4pPr marL="914400">
              <a:lnSpc>
                <a:spcPts val="2160"/>
              </a:lnSpc>
              <a:spcBef>
                <a:spcPts val="200"/>
              </a:spcBef>
              <a:spcAft>
                <a:spcPts val="200"/>
              </a:spcAft>
              <a:defRPr sz="18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5486400"/>
          </a:xfrm>
        </p:spPr>
        <p:txBody>
          <a:bodyPr/>
          <a:lstStyle>
            <a:lvl1pPr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>
              <a:lnSpc>
                <a:spcPts val="2400"/>
              </a:lnSpc>
              <a:spcBef>
                <a:spcPts val="480"/>
              </a:spcBef>
              <a:spcAft>
                <a:spcPts val="500"/>
              </a:spcAft>
              <a:buFont typeface="Wingdings" pitchFamily="2" charset="2"/>
              <a:buChar char="§"/>
              <a:defRPr sz="20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2pPr>
            <a:lvl3pPr marL="685800">
              <a:lnSpc>
                <a:spcPts val="2160"/>
              </a:lnSpc>
              <a:spcBef>
                <a:spcPts val="400"/>
              </a:spcBef>
              <a:spcAft>
                <a:spcPts val="400"/>
              </a:spcAft>
              <a:buSzPct val="120000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3pPr>
            <a:lvl4pPr marL="914400">
              <a:lnSpc>
                <a:spcPts val="2160"/>
              </a:lnSpc>
              <a:spcBef>
                <a:spcPts val="300"/>
              </a:spcBef>
              <a:spcAft>
                <a:spcPts val="300"/>
              </a:spcAft>
              <a:defRPr sz="18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304800" y="1066800"/>
            <a:ext cx="8382000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8600" y="304800"/>
            <a:ext cx="8458200" cy="762000"/>
          </a:xfrm>
        </p:spPr>
        <p:txBody>
          <a:bodyPr anchor="b">
            <a:noAutofit/>
          </a:bodyPr>
          <a:lstStyle>
            <a:lvl1pPr algn="l">
              <a:lnSpc>
                <a:spcPts val="2600"/>
              </a:lnSpc>
              <a:defRPr sz="2400" b="1" u="none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itchFamily="34" charset="0"/>
                <a:ea typeface="Adobe Fan Heiti Std B" pitchFamily="34" charset="-128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second line</a:t>
            </a: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 defTabSz="9144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>
            <a:lvl1pPr algn="r">
              <a:defRPr>
                <a:latin typeface="Arial"/>
                <a:cs typeface="Arial"/>
              </a:defRPr>
            </a:lvl1pPr>
          </a:lstStyle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7642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 userDrawn="1"/>
        </p:nvCxnSpPr>
        <p:spPr>
          <a:xfrm>
            <a:off x="304800" y="1066800"/>
            <a:ext cx="8382000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8600" y="304800"/>
            <a:ext cx="8458200" cy="762000"/>
          </a:xfrm>
        </p:spPr>
        <p:txBody>
          <a:bodyPr anchor="b">
            <a:noAutofit/>
          </a:bodyPr>
          <a:lstStyle>
            <a:lvl1pPr algn="l">
              <a:lnSpc>
                <a:spcPts val="2600"/>
              </a:lnSpc>
              <a:defRPr sz="2400" b="1" u="none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itchFamily="34" charset="0"/>
                <a:ea typeface="Adobe Fan Heiti Std B" pitchFamily="34" charset="-128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second line</a:t>
            </a:r>
          </a:p>
        </p:txBody>
      </p:sp>
      <p:sp>
        <p:nvSpPr>
          <p:cNvPr id="6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 defTabSz="9144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>
            <a:lvl1pPr algn="r">
              <a:defRPr>
                <a:latin typeface="Arial"/>
                <a:cs typeface="Arial"/>
              </a:defRPr>
            </a:lvl1pPr>
          </a:lstStyle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88026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 defTabSz="9144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>
            <a:lvl1pPr algn="r">
              <a:defRPr>
                <a:latin typeface="Arial"/>
                <a:cs typeface="Arial"/>
              </a:defRPr>
            </a:lvl1pPr>
          </a:lstStyle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77370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792288" y="5072061"/>
            <a:ext cx="5486400" cy="566739"/>
          </a:xfrm>
        </p:spPr>
        <p:txBody>
          <a:bodyPr anchor="b"/>
          <a:lstStyle>
            <a:lvl1pPr algn="l"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6"/>
            <a:ext cx="5486400" cy="4340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748338"/>
            <a:ext cx="5486400" cy="500063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pPr defTabSz="9144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>
            <a:lvl1pPr algn="r">
              <a:defRPr>
                <a:latin typeface="Arial"/>
                <a:cs typeface="Arial"/>
              </a:defRPr>
            </a:lvl1pPr>
          </a:lstStyle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23587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600200"/>
            <a:ext cx="7391400" cy="3276600"/>
          </a:xfrm>
        </p:spPr>
        <p:txBody>
          <a:bodyPr/>
          <a:lstStyle>
            <a:lvl1pPr>
              <a:buFontTx/>
              <a:buNone/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2pPr>
          </a:lstStyle>
          <a:p>
            <a:pPr lvl="0"/>
            <a:r>
              <a:rPr lang="en-US" dirty="0"/>
              <a:t>Presentation Title</a:t>
            </a:r>
          </a:p>
          <a:p>
            <a:pPr lvl="1"/>
            <a:r>
              <a:rPr lang="en-US" dirty="0"/>
              <a:t>Title slide additional text</a:t>
            </a:r>
          </a:p>
        </p:txBody>
      </p:sp>
    </p:spTree>
    <p:extLst>
      <p:ext uri="{BB962C8B-B14F-4D97-AF65-F5344CB8AC3E}">
        <p14:creationId xmlns:p14="http://schemas.microsoft.com/office/powerpoint/2010/main" xmlns="" val="113503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600200"/>
            <a:ext cx="7391400" cy="3276600"/>
          </a:xfrm>
        </p:spPr>
        <p:txBody>
          <a:bodyPr/>
          <a:lstStyle>
            <a:lvl1pPr>
              <a:buFontTx/>
              <a:buNone/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2pPr>
          </a:lstStyle>
          <a:p>
            <a:pPr lvl="0"/>
            <a:r>
              <a:rPr lang="en-US" dirty="0"/>
              <a:t>Presentation Title</a:t>
            </a:r>
          </a:p>
          <a:p>
            <a:pPr lvl="1"/>
            <a:r>
              <a:rPr lang="en-US" dirty="0"/>
              <a:t>Title slide additional text</a:t>
            </a:r>
          </a:p>
        </p:txBody>
      </p:sp>
    </p:spTree>
    <p:extLst>
      <p:ext uri="{BB962C8B-B14F-4D97-AF65-F5344CB8AC3E}">
        <p14:creationId xmlns:p14="http://schemas.microsoft.com/office/powerpoint/2010/main" xmlns="" val="1452695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background_idea6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61743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titlebanner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59359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mailto:cyberframework@nist.gov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png"/><Relationship Id="rId7" Type="http://schemas.openxmlformats.org/officeDocument/2006/relationships/hyperlink" Target="https://transition.fcc.gov/pshs/advisory/csric4/CSRIC_IV_WG4_Final_Report_031815.pdf" TargetMode="External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wwa.org/Portals/0/files/legreg/documents/AWWACybersecurityguide.pdf" TargetMode="External"/><Relationship Id="rId11" Type="http://schemas.openxmlformats.org/officeDocument/2006/relationships/image" Target="../media/image20.png"/><Relationship Id="rId5" Type="http://schemas.openxmlformats.org/officeDocument/2006/relationships/hyperlink" Target="http://www.energy.gov/oe/downloads/energy-sector-cybersecurity-framework-implementation-guidance" TargetMode="External"/><Relationship Id="rId10" Type="http://schemas.openxmlformats.org/officeDocument/2006/relationships/image" Target="../media/image19.png"/><Relationship Id="rId4" Type="http://schemas.openxmlformats.org/officeDocument/2006/relationships/image" Target="../media/image17.png"/><Relationship Id="rId9" Type="http://schemas.openxmlformats.org/officeDocument/2006/relationships/hyperlink" Target="http://www.cybersecurityframework.it/" TargetMode="Externa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hyperlink" Target="http://dir.texas.gov/View-About-DIR/Information-Security/Pages/Content.aspx?id=5" TargetMode="External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nascio.org/Newsroom/ArtMID/484/ArticleID/277/NASCIO-Recognizes-State-Chief-Information-Security-Officers-with-Jarrett-Scholarship" TargetMode="External"/><Relationship Id="rId11" Type="http://schemas.openxmlformats.org/officeDocument/2006/relationships/image" Target="../media/image26.png"/><Relationship Id="rId5" Type="http://schemas.openxmlformats.org/officeDocument/2006/relationships/hyperlink" Target="https://www.ndsu.edu/fileadmin/conferences/cybersecurity/Slides/Bakke-Art-STAGEnetSecurityModel.pdf" TargetMode="External"/><Relationship Id="rId10" Type="http://schemas.openxmlformats.org/officeDocument/2006/relationships/image" Target="../media/image25.png"/><Relationship Id="rId4" Type="http://schemas.openxmlformats.org/officeDocument/2006/relationships/hyperlink" Target="http://www.houston.org/policy/infrastructure.html" TargetMode="External"/><Relationship Id="rId9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ist.gov/sites/default/files/documents/2016/09/15/baldrige-cybersecurity-excellence-builder-draft-09.2016.pdf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csrc.nist.gov/cyberframework/documents/csf-manufacturing-profile-draft.pdf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uscg.mil/hq/cg5/cg544/docs/Maritime_BLT_CSF.pdf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ist.gov/cyberframework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png"/><Relationship Id="rId5" Type="http://schemas.openxmlformats.org/officeDocument/2006/relationships/hyperlink" Target="mailto:cyberframework@nist.gov" TargetMode="External"/><Relationship Id="rId4" Type="http://schemas.openxmlformats.org/officeDocument/2006/relationships/hyperlink" Target="http://csrc.nist.gov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33285" y="2000737"/>
            <a:ext cx="8515880" cy="2248527"/>
          </a:xfrm>
        </p:spPr>
        <p:txBody>
          <a:bodyPr>
            <a:noAutofit/>
          </a:bodyPr>
          <a:lstStyle/>
          <a:p>
            <a:pPr algn="ctr"/>
            <a:r>
              <a:rPr lang="en-US" sz="3600" dirty="0"/>
              <a:t>Framework for Improving </a:t>
            </a:r>
            <a:r>
              <a:rPr lang="en-US" sz="3600" dirty="0" smtClean="0"/>
              <a:t>Cybersecurity </a:t>
            </a:r>
            <a:r>
              <a:rPr lang="en-US" sz="3600" dirty="0" smtClean="0"/>
              <a:t>of Critical Infrastructures</a:t>
            </a:r>
            <a:endParaRPr lang="en-US" sz="3600" dirty="0"/>
          </a:p>
          <a:p>
            <a:pPr algn="ctr"/>
            <a:endParaRPr lang="en-US" sz="2400" b="0" dirty="0"/>
          </a:p>
        </p:txBody>
      </p:sp>
      <p:sp>
        <p:nvSpPr>
          <p:cNvPr id="4" name="TextBox 3"/>
          <p:cNvSpPr txBox="1"/>
          <p:nvPr/>
        </p:nvSpPr>
        <p:spPr>
          <a:xfrm>
            <a:off x="8331200" y="63627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 descr="NIST-logo-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24134" y="5491697"/>
            <a:ext cx="2150534" cy="9853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8788" y="6039537"/>
            <a:ext cx="241604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/>
                <a:cs typeface="Arial"/>
                <a:hlinkClick r:id="rId4"/>
              </a:rPr>
              <a:t>cyberframework@nist.gov</a:t>
            </a:r>
            <a:r>
              <a:rPr lang="en-US" sz="1500" dirty="0">
                <a:latin typeface="Arial"/>
                <a:cs typeface="Arial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284114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397964"/>
            <a:ext cx="8458200" cy="762000"/>
          </a:xfrm>
        </p:spPr>
        <p:txBody>
          <a:bodyPr/>
          <a:lstStyle/>
          <a:p>
            <a:r>
              <a:rPr lang="en-US" sz="3200" dirty="0"/>
              <a:t>Core</a:t>
            </a:r>
            <a:br>
              <a:rPr lang="en-US" sz="3200" dirty="0"/>
            </a:br>
            <a:r>
              <a:rPr lang="en-US" sz="1600" b="0" i="1" dirty="0"/>
              <a:t>Cybersecurity Framework Component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264657" y="2169679"/>
          <a:ext cx="2532136" cy="4016213"/>
        </p:xfrm>
        <a:graphic>
          <a:graphicData uri="http://schemas.openxmlformats.org/drawingml/2006/table">
            <a:tbl>
              <a:tblPr firstRow="1" firstCol="1" bandRow="1"/>
              <a:tblGrid>
                <a:gridCol w="52079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7781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3352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3148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10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10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10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25504">
                <a:tc row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200" b="1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7448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25504">
                <a:tc row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200" b="1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82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125504"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200" b="1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17448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2737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125504">
                <a:tc row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200" b="1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125504"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200" b="1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  <a:tr h="1255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1"/>
                  </a:ext>
                </a:extLst>
              </a:tr>
              <a:tr h="3227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050" b="1" dirty="0">
                        <a:effectLst/>
                        <a:latin typeface="+mn-lt"/>
                        <a:ea typeface="Times New Roman"/>
                        <a:cs typeface="Courier New" panose="02070309020205020404" pitchFamily="49" charset="0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2"/>
                  </a:ext>
                </a:extLst>
              </a:tr>
            </a:tbl>
          </a:graphicData>
        </a:graphic>
      </p:graphicFrame>
      <p:sp>
        <p:nvSpPr>
          <p:cNvPr id="1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82601" y="1095445"/>
            <a:ext cx="173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Senior Executives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91300" y="1832045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Implementation/ Operations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6401" y="1890279"/>
            <a:ext cx="2219841" cy="1328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Arial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Broad enterprise considerations</a:t>
            </a:r>
          </a:p>
          <a:p>
            <a:pPr marL="285750" indent="-285750">
              <a:spcAft>
                <a:spcPts val="1000"/>
              </a:spcAft>
              <a:buFont typeface="Arial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Abstracted risk vocabulary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64350" y="2995179"/>
            <a:ext cx="2025650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Arial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Deep technical considerations</a:t>
            </a:r>
          </a:p>
          <a:p>
            <a:pPr marL="285750" indent="-285750">
              <a:spcAft>
                <a:spcPts val="1000"/>
              </a:spcAft>
              <a:buFont typeface="Arial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Highly specialized vocabulary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298700" y="3860800"/>
            <a:ext cx="850901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969000" y="3860800"/>
            <a:ext cx="850901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1080" y="3875437"/>
            <a:ext cx="1739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Specialists in Other Fields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4880" y="5063971"/>
            <a:ext cx="2436543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Arial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Specific focus outside of cybersecurity</a:t>
            </a:r>
          </a:p>
          <a:p>
            <a:pPr marL="285750" indent="-285750">
              <a:spcAft>
                <a:spcPts val="1000"/>
              </a:spcAft>
              <a:buFont typeface="Arial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Specialized or no risk vocabulary</a:t>
            </a:r>
          </a:p>
        </p:txBody>
      </p:sp>
    </p:spTree>
    <p:extLst>
      <p:ext uri="{BB962C8B-B14F-4D97-AF65-F5344CB8AC3E}">
        <p14:creationId xmlns:p14="http://schemas.microsoft.com/office/powerpoint/2010/main" xmlns="" val="718397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355437"/>
            <a:ext cx="8458200" cy="762000"/>
          </a:xfrm>
        </p:spPr>
        <p:txBody>
          <a:bodyPr/>
          <a:lstStyle/>
          <a:p>
            <a:r>
              <a:rPr lang="en-US" sz="3200" dirty="0"/>
              <a:t>Core</a:t>
            </a:r>
            <a:br>
              <a:rPr lang="en-US" sz="3200" dirty="0"/>
            </a:br>
            <a:r>
              <a:rPr lang="en-US" sz="2000" b="0" i="1" dirty="0"/>
              <a:t>Cybersecurity Framework Component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472888972"/>
              </p:ext>
            </p:extLst>
          </p:nvPr>
        </p:nvGraphicFramePr>
        <p:xfrm>
          <a:off x="652845" y="1060638"/>
          <a:ext cx="7535001" cy="5791200"/>
        </p:xfrm>
        <a:graphic>
          <a:graphicData uri="http://schemas.openxmlformats.org/drawingml/2006/table">
            <a:tbl>
              <a:tblPr firstRow="1" firstCol="1" bandRow="1"/>
              <a:tblGrid>
                <a:gridCol w="227463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192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48557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9287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269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60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600" b="1" dirty="0">
                          <a:effectLst/>
                          <a:latin typeface="+mn-lt"/>
                          <a:ea typeface="Times New Roman"/>
                        </a:rPr>
                        <a:t>Function</a:t>
                      </a:r>
                      <a:endParaRPr lang="en-US" sz="160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600" b="1" dirty="0">
                          <a:effectLst/>
                          <a:latin typeface="+mn-lt"/>
                          <a:ea typeface="Times New Roman"/>
                        </a:rPr>
                        <a:t>Category</a:t>
                      </a:r>
                      <a:endParaRPr lang="en-US" sz="160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6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23520">
                <a:tc rowSpan="5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What processes and assets need protection?</a:t>
                      </a:r>
                    </a:p>
                  </a:txBody>
                  <a:tcPr marL="29204" marR="29204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  <a:ea typeface="Times New Roman"/>
                        </a:rPr>
                        <a:t>Identify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Asset Management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ID.AM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Business Environment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ID.BE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Governance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ID.GV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Risk Assessment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ID.RA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267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Risk Management Strategy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ID.RM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23520">
                <a:tc rowSpan="6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What safeguards are available?</a:t>
                      </a:r>
                    </a:p>
                  </a:txBody>
                  <a:tcPr marL="29204" marR="29204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  <a:ea typeface="Times New Roman"/>
                        </a:rPr>
                        <a:t>Protect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Access Control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PR.AC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Awareness and Training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PR.AT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Data Security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PR.DS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70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Information Protection Processes &amp; Procedures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PR.IP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Maintenance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PR.MA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Protective Technology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PR.PT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223520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What techniques can identify incidents?</a:t>
                      </a:r>
                    </a:p>
                  </a:txBody>
                  <a:tcPr marL="29204" marR="29204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  <a:ea typeface="Times New Roman"/>
                        </a:rPr>
                        <a:t>Detect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Anomalies and Events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DE.AE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267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Security Continuous Monitoring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DE.CM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Detection Processes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DE.DP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223520">
                <a:tc rowSpan="5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What techniques can contain impacts of incidents?</a:t>
                      </a:r>
                    </a:p>
                  </a:txBody>
                  <a:tcPr marL="29204" marR="29204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  <a:ea typeface="Times New Roman"/>
                        </a:rPr>
                        <a:t>Respond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Response Planning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RS.RP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Communications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RS.CO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Analysis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RS.AN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Mitigation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RS.MI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Improvements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RS.IM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223520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What techniques can restore capabilities?</a:t>
                      </a:r>
                    </a:p>
                  </a:txBody>
                  <a:tcPr marL="29204" marR="29204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  <a:ea typeface="Times New Roman"/>
                        </a:rPr>
                        <a:t>Recover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Recovery Planning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RC.RP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Improvements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RC.IM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1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Communications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RC.CO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2"/>
                  </a:ext>
                </a:extLst>
              </a:tr>
            </a:tbl>
          </a:graphicData>
        </a:graphic>
      </p:graphicFrame>
      <p:sp>
        <p:nvSpPr>
          <p:cNvPr id="1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11264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291639"/>
            <a:ext cx="8458200" cy="762000"/>
          </a:xfrm>
        </p:spPr>
        <p:txBody>
          <a:bodyPr/>
          <a:lstStyle/>
          <a:p>
            <a:r>
              <a:rPr lang="en-US" sz="3200" dirty="0"/>
              <a:t>Core</a:t>
            </a:r>
            <a:br>
              <a:rPr lang="en-US" sz="3200" dirty="0"/>
            </a:br>
            <a:r>
              <a:rPr lang="en-US" sz="1600" b="0" i="1" dirty="0"/>
              <a:t>Cybersecurity Framework Component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069386328"/>
              </p:ext>
            </p:extLst>
          </p:nvPr>
        </p:nvGraphicFramePr>
        <p:xfrm>
          <a:off x="123704" y="1003300"/>
          <a:ext cx="3697017" cy="5775960"/>
        </p:xfrm>
        <a:graphic>
          <a:graphicData uri="http://schemas.openxmlformats.org/drawingml/2006/table">
            <a:tbl>
              <a:tblPr firstRow="1" firstCol="1" bandRow="1"/>
              <a:tblGrid>
                <a:gridCol w="91770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14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6486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269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500" b="1" dirty="0">
                          <a:effectLst/>
                          <a:latin typeface="+mn-lt"/>
                          <a:ea typeface="Times New Roman"/>
                        </a:rPr>
                        <a:t>Function</a:t>
                      </a:r>
                      <a:endParaRPr lang="en-US" sz="150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500" b="1" dirty="0">
                          <a:effectLst/>
                          <a:latin typeface="+mn-lt"/>
                          <a:ea typeface="Times New Roman"/>
                        </a:rPr>
                        <a:t>Category</a:t>
                      </a:r>
                      <a:endParaRPr lang="en-US" sz="150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5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23520">
                <a:tc row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500" b="1" dirty="0">
                          <a:effectLst/>
                          <a:latin typeface="+mn-lt"/>
                          <a:ea typeface="Times New Roman"/>
                        </a:rPr>
                        <a:t>Identify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Asset Management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ID.AM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Business Environment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ID.BE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Governance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ID.GV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Risk Assessment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ID.RA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267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Risk Management Strategy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ID.RM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23520">
                <a:tc row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500" b="1" dirty="0">
                          <a:effectLst/>
                          <a:latin typeface="+mn-lt"/>
                          <a:ea typeface="Times New Roman"/>
                        </a:rPr>
                        <a:t>Protect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Access Control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PR.AC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Awareness and Training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PR.AT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Data Security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PR.DS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70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Information Protection Processes &amp; Procedures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PR.IP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Maintenance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PR.MA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Protective Technology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PR.PT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223520"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500" b="1" dirty="0">
                          <a:effectLst/>
                          <a:latin typeface="+mn-lt"/>
                          <a:ea typeface="Times New Roman"/>
                        </a:rPr>
                        <a:t>Detect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Anomalies and Events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DE.AE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267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Security Continuous Monitoring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DE.CM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Detection Processes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DE.DP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223520">
                <a:tc row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500" b="1" dirty="0">
                          <a:effectLst/>
                          <a:latin typeface="+mn-lt"/>
                          <a:ea typeface="Times New Roman"/>
                        </a:rPr>
                        <a:t>Respond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Response Planning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RS.RP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Communications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RS.CO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Analysis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RS.AN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Mitigation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RS.MI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Improvements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RS.IM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223520"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500" dirty="0">
                          <a:effectLst/>
                          <a:latin typeface="+mn-lt"/>
                          <a:ea typeface="Times New Roman"/>
                        </a:rPr>
                        <a:t>Recover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Recovery Planning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RC.RP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Improvements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RC.IM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1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Communications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  <a:cs typeface="Courier New" panose="02070309020205020404" pitchFamily="49" charset="0"/>
                        </a:rPr>
                        <a:t>RC.CO</a:t>
                      </a:r>
                    </a:p>
                  </a:txBody>
                  <a:tcPr marL="29204" marR="29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22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65521549"/>
              </p:ext>
            </p:extLst>
          </p:nvPr>
        </p:nvGraphicFramePr>
        <p:xfrm>
          <a:off x="4822009" y="471665"/>
          <a:ext cx="4215821" cy="6316980"/>
        </p:xfrm>
        <a:graphic>
          <a:graphicData uri="http://schemas.openxmlformats.org/drawingml/2006/table">
            <a:tbl>
              <a:tblPr firstRow="1" firstCol="1" bandRow="1"/>
              <a:tblGrid>
                <a:gridCol w="16982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51753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2352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Subcategory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30687" marR="3068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Informative References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30687" marR="3068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44277">
                <a:tc>
                  <a:txBody>
                    <a:bodyPr/>
                    <a:lstStyle/>
                    <a:p>
                      <a:pPr marL="0" marR="0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/>
                        </a:rPr>
                        <a:t>ID.BE-1:</a:t>
                      </a:r>
                      <a:r>
                        <a:rPr lang="en-US" sz="140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/>
                        </a:rPr>
                        <a:t> The organization’s role in the supply chain is identified and communicated</a:t>
                      </a:r>
                      <a:endParaRPr lang="en-US" sz="1400" b="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30687" marR="3068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COBIT 5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APO08.04, APO08.05, APO10.03, APO10.04, APO10.05</a:t>
                      </a:r>
                    </a:p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ISO/IEC 27001:2013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A.15.1.3, A.15.2.1, A.15.2.2</a:t>
                      </a:r>
                    </a:p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NIST SP 800-53 Rev. 4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CP-2, SA-12</a:t>
                      </a:r>
                    </a:p>
                  </a:txBody>
                  <a:tcPr marL="12700" marR="12700" marT="127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marL="0" marR="0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/>
                        </a:rPr>
                        <a:t>ID.BE-2: </a:t>
                      </a:r>
                      <a:r>
                        <a:rPr lang="en-US" sz="140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/>
                        </a:rPr>
                        <a:t>The organization’s place in critical infrastructure and its industry sector is identified and communicated</a:t>
                      </a:r>
                      <a:endParaRPr lang="en-US" sz="1400" b="0" dirty="0"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30687" marR="3068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COBIT 5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APO02.06, APO03.01</a:t>
                      </a:r>
                    </a:p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NIST SP 800-53 Rev. 4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PM-8</a:t>
                      </a:r>
                    </a:p>
                  </a:txBody>
                  <a:tcPr marL="12700" marR="12700" marT="127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066800">
                <a:tc>
                  <a:txBody>
                    <a:bodyPr/>
                    <a:lstStyle/>
                    <a:p>
                      <a:pPr marL="0" marR="0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</a:rPr>
                        <a:t>ID.BE-3</a:t>
                      </a: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: Priorities for organizational mission, objectives, and activities are established and communicated</a:t>
                      </a:r>
                    </a:p>
                  </a:txBody>
                  <a:tcPr marL="30687" marR="3068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COBIT 5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APO02.01, APO02.06, APO03.01</a:t>
                      </a:r>
                    </a:p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ISA 62443-2-1:2009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4.2.2.1, 4.2.3.6</a:t>
                      </a:r>
                    </a:p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NIST SP 800-53 Rev. 4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PM-11, SA-14</a:t>
                      </a:r>
                    </a:p>
                  </a:txBody>
                  <a:tcPr marL="12700" marR="12700" marT="127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03060">
                <a:tc>
                  <a:txBody>
                    <a:bodyPr/>
                    <a:lstStyle/>
                    <a:p>
                      <a:pPr marL="0" marR="0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</a:rPr>
                        <a:t>ID.BE-4</a:t>
                      </a: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: Dependencies and critical functions for delivery of critical services are established</a:t>
                      </a:r>
                    </a:p>
                  </a:txBody>
                  <a:tcPr marL="30687" marR="3068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ISO/IEC 27001:2013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A.11.2.2, A.11.2.3, A.12.1.3</a:t>
                      </a:r>
                    </a:p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NIST SP 800-53 Rev. 4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CP-8, PE-9, PE-11, PM-8, SA-14</a:t>
                      </a:r>
                    </a:p>
                  </a:txBody>
                  <a:tcPr marL="12700" marR="12700" marT="127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894080">
                <a:tc>
                  <a:txBody>
                    <a:bodyPr/>
                    <a:lstStyle/>
                    <a:p>
                      <a:pPr marL="0" marR="0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Times New Roman"/>
                        </a:rPr>
                        <a:t>ID.BE-5</a:t>
                      </a:r>
                      <a:r>
                        <a:rPr lang="en-US" sz="1400" dirty="0">
                          <a:effectLst/>
                          <a:latin typeface="+mn-lt"/>
                          <a:ea typeface="Times New Roman"/>
                        </a:rPr>
                        <a:t>: Resilience requirements to support delivery of critical services are established</a:t>
                      </a:r>
                    </a:p>
                  </a:txBody>
                  <a:tcPr marL="30687" marR="3068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COBIT 5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DSS04.02</a:t>
                      </a:r>
                    </a:p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ISO/IEC 27001:2013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A.11.1.4, A.17.1.1, A.17.1.2, A.17.2.1</a:t>
                      </a:r>
                    </a:p>
                    <a:p>
                      <a:pPr>
                        <a:spcAft>
                          <a:spcPts val="100"/>
                        </a:spcAft>
                      </a:pPr>
                      <a:r>
                        <a:rPr lang="en-US" sz="14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NIST SP 800-53 Rev. 4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CP-2, CP-11, SA-14</a:t>
                      </a:r>
                    </a:p>
                  </a:txBody>
                  <a:tcPr marL="12700" marR="12700" marT="127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13" name="Right Brace 12"/>
          <p:cNvSpPr/>
          <p:nvPr/>
        </p:nvSpPr>
        <p:spPr>
          <a:xfrm>
            <a:off x="3831898" y="1475530"/>
            <a:ext cx="91559" cy="183775"/>
          </a:xfrm>
          <a:prstGeom prst="rightBrace">
            <a:avLst>
              <a:gd name="adj1" fmla="val 27083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>
            <a:off x="4233867" y="714434"/>
            <a:ext cx="533400" cy="6064826"/>
          </a:xfrm>
          <a:prstGeom prst="leftBrace">
            <a:avLst>
              <a:gd name="adj1" fmla="val 35762"/>
              <a:gd name="adj2" fmla="val 1923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/>
          <p:cNvCxnSpPr>
            <a:stCxn id="13" idx="1"/>
            <a:endCxn id="14" idx="1"/>
          </p:cNvCxnSpPr>
          <p:nvPr/>
        </p:nvCxnSpPr>
        <p:spPr>
          <a:xfrm>
            <a:off x="3923457" y="1567418"/>
            <a:ext cx="310410" cy="31328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4"/>
          <p:cNvSpPr txBox="1">
            <a:spLocks/>
          </p:cNvSpPr>
          <p:nvPr/>
        </p:nvSpPr>
        <p:spPr>
          <a:xfrm>
            <a:off x="6705600" y="65087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37282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Profile</a:t>
            </a:r>
            <a:br>
              <a:rPr lang="en-US" sz="3200" dirty="0"/>
            </a:br>
            <a:r>
              <a:rPr lang="en-US" sz="2000" b="0" i="1" dirty="0"/>
              <a:t>Cybersecurity Framework Component</a:t>
            </a:r>
            <a:endParaRPr lang="en-US" sz="2000" b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45306" y="1491215"/>
            <a:ext cx="1528655" cy="364506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Identify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45306" y="1919736"/>
            <a:ext cx="1787350" cy="364506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Protect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45306" y="2348257"/>
            <a:ext cx="1787350" cy="36450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Detect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45306" y="2776778"/>
            <a:ext cx="1528655" cy="36450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Respond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45306" y="3205299"/>
            <a:ext cx="1280160" cy="364506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Recover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33525" y="1221043"/>
            <a:ext cx="5819676" cy="2934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2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Ways to think about a Profile:</a:t>
            </a:r>
          </a:p>
          <a:p>
            <a:pPr marL="342900" indent="-342900">
              <a:spcAft>
                <a:spcPts val="1000"/>
              </a:spcAft>
              <a:buFont typeface="Arial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customization of the Core for a given sector, subsector, or organization.</a:t>
            </a:r>
          </a:p>
          <a:p>
            <a:pPr marL="342900" indent="-342900">
              <a:spcAft>
                <a:spcPts val="1000"/>
              </a:spcAft>
              <a:buFont typeface="Arial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fusion of business/mission logic and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cybersecurity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outcomes.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3524" y="4188705"/>
            <a:ext cx="8107143" cy="2503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000"/>
              </a:spcAft>
              <a:buFont typeface="Arial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 alignment of cybersecurity requirements with operational methodologies.</a:t>
            </a:r>
          </a:p>
          <a:p>
            <a:pPr marL="342900" indent="-342900">
              <a:spcAft>
                <a:spcPts val="1000"/>
              </a:spcAft>
              <a:buFont typeface="Arial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basis for assessment and expressing target state.</a:t>
            </a:r>
          </a:p>
          <a:p>
            <a:pPr marL="342900" indent="-342900">
              <a:spcAft>
                <a:spcPts val="1000"/>
              </a:spcAft>
              <a:buFont typeface="Arial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decision support tool for cybersecurity risk management.</a:t>
            </a:r>
          </a:p>
        </p:txBody>
      </p:sp>
    </p:spTree>
    <p:extLst>
      <p:ext uri="{BB962C8B-B14F-4D97-AF65-F5344CB8AC3E}">
        <p14:creationId xmlns:p14="http://schemas.microsoft.com/office/powerpoint/2010/main" xmlns="" val="1824526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30" y="181510"/>
            <a:ext cx="9144000" cy="762000"/>
          </a:xfrm>
        </p:spPr>
        <p:txBody>
          <a:bodyPr/>
          <a:lstStyle/>
          <a:p>
            <a:pPr algn="ctr"/>
            <a:r>
              <a:rPr lang="en-US" sz="2800" dirty="0"/>
              <a:t>Supporting Risk Management with Framework</a:t>
            </a:r>
            <a:endParaRPr lang="en-US" sz="2800" b="1" dirty="0">
              <a:solidFill>
                <a:srgbClr val="0000FF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63084" y="1158925"/>
            <a:ext cx="7656733" cy="562419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444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8227" y="16290"/>
            <a:ext cx="8735773" cy="1021439"/>
          </a:xfrm>
        </p:spPr>
        <p:txBody>
          <a:bodyPr/>
          <a:lstStyle/>
          <a:p>
            <a:r>
              <a:rPr lang="en-US" sz="3200" dirty="0"/>
              <a:t>Framework </a:t>
            </a:r>
            <a:r>
              <a:rPr lang="en-US" sz="3200"/>
              <a:t>7-Step Process</a:t>
            </a:r>
            <a:endParaRPr lang="en-US" sz="2000" i="1" dirty="0">
              <a:latin typeface="Arial"/>
              <a:cs typeface="Arial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08740" y="1617906"/>
            <a:ext cx="8206272" cy="4222310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  <a:buFont typeface="Arial"/>
              <a:buChar char="•"/>
            </a:pPr>
            <a:r>
              <a:rPr lang="en-US" sz="2800" dirty="0"/>
              <a:t>Step 1: Prioritize and Scope</a:t>
            </a:r>
          </a:p>
          <a:p>
            <a:pPr>
              <a:spcBef>
                <a:spcPts val="1000"/>
              </a:spcBef>
              <a:buFont typeface="Arial"/>
              <a:buChar char="•"/>
            </a:pPr>
            <a:r>
              <a:rPr lang="en-US" sz="2800" dirty="0"/>
              <a:t>Step 2: Orient</a:t>
            </a:r>
          </a:p>
          <a:p>
            <a:pPr>
              <a:spcBef>
                <a:spcPts val="1000"/>
              </a:spcBef>
              <a:buFont typeface="Arial"/>
              <a:buChar char="•"/>
            </a:pPr>
            <a:r>
              <a:rPr lang="en-US" sz="2800" dirty="0"/>
              <a:t>Step 3: Create a Current Profile</a:t>
            </a:r>
          </a:p>
          <a:p>
            <a:pPr>
              <a:spcBef>
                <a:spcPts val="1000"/>
              </a:spcBef>
              <a:buFont typeface="Arial"/>
              <a:buChar char="•"/>
            </a:pPr>
            <a:r>
              <a:rPr lang="en-US" sz="2800" dirty="0"/>
              <a:t>Step 4: Conduct a Risk Assessment</a:t>
            </a:r>
          </a:p>
          <a:p>
            <a:pPr>
              <a:spcBef>
                <a:spcPts val="1000"/>
              </a:spcBef>
              <a:buFont typeface="Arial"/>
              <a:buChar char="•"/>
            </a:pPr>
            <a:r>
              <a:rPr lang="en-US" sz="2800" dirty="0"/>
              <a:t>Step 5: Create a Target Profile</a:t>
            </a:r>
          </a:p>
          <a:p>
            <a:pPr>
              <a:spcBef>
                <a:spcPts val="1000"/>
              </a:spcBef>
              <a:buFont typeface="Arial"/>
              <a:buChar char="•"/>
            </a:pPr>
            <a:r>
              <a:rPr lang="en-US" sz="2800" dirty="0"/>
              <a:t>Step 6: Determine, Analyze, and Prioritize Gaps</a:t>
            </a:r>
          </a:p>
          <a:p>
            <a:pPr>
              <a:spcBef>
                <a:spcPts val="1000"/>
              </a:spcBef>
              <a:buFont typeface="Arial"/>
              <a:buChar char="•"/>
            </a:pPr>
            <a:r>
              <a:rPr lang="en-US" sz="2800" dirty="0"/>
              <a:t>Step 7: Implementation Action Plan</a:t>
            </a:r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15616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2596454" y="6112936"/>
            <a:ext cx="691444" cy="61916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391048"/>
            <a:ext cx="8458200" cy="762000"/>
          </a:xfrm>
        </p:spPr>
        <p:txBody>
          <a:bodyPr/>
          <a:lstStyle/>
          <a:p>
            <a:r>
              <a:rPr lang="en-US" sz="3200" dirty="0"/>
              <a:t>Building a Profile</a:t>
            </a:r>
            <a:br>
              <a:rPr lang="en-US" sz="3200" dirty="0"/>
            </a:br>
            <a:r>
              <a:rPr lang="en-US" sz="2000" b="0" i="1" dirty="0"/>
              <a:t>A Profile Can be Created in Three Steps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06563140"/>
              </p:ext>
            </p:extLst>
          </p:nvPr>
        </p:nvGraphicFramePr>
        <p:xfrm>
          <a:off x="3818959" y="3367985"/>
          <a:ext cx="1466981" cy="2013054"/>
        </p:xfrm>
        <a:graphic>
          <a:graphicData uri="http://schemas.openxmlformats.org/drawingml/2006/table">
            <a:tbl>
              <a:tblPr firstRow="1" firstCol="1" bandRow="1"/>
              <a:tblGrid>
                <a:gridCol w="146698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153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Subcategory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0214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4446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1308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0360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…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9850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98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89073577"/>
              </p:ext>
            </p:extLst>
          </p:nvPr>
        </p:nvGraphicFramePr>
        <p:xfrm>
          <a:off x="3996145" y="1191344"/>
          <a:ext cx="1105156" cy="1682854"/>
        </p:xfrm>
        <a:graphic>
          <a:graphicData uri="http://schemas.openxmlformats.org/drawingml/2006/table">
            <a:tbl>
              <a:tblPr firstRow="1" firstCol="1" bandRow="1"/>
              <a:tblGrid>
                <a:gridCol w="11051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153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Mission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53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Objective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80214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94446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1308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55189" y="3745926"/>
            <a:ext cx="260119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Cybersecurity</a:t>
            </a:r>
          </a:p>
          <a:p>
            <a:pPr algn="ctr">
              <a:spcAft>
                <a:spcPts val="600"/>
              </a:spcAft>
            </a:pPr>
            <a:r>
              <a:rPr lang="en-US" sz="2400" b="1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Requirements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Legislation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Regulation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Internal &amp; External Policy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Best Practice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19118" y="3710708"/>
            <a:ext cx="2914729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Operating</a:t>
            </a:r>
          </a:p>
          <a:p>
            <a:pPr algn="ctr">
              <a:spcAft>
                <a:spcPts val="600"/>
              </a:spcAft>
            </a:pPr>
            <a:r>
              <a:rPr lang="en-US" sz="2400" b="1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Methodologies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Guidance and methodology on implementing,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managing, and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monitoring</a:t>
            </a:r>
          </a:p>
        </p:txBody>
      </p:sp>
      <p:sp>
        <p:nvSpPr>
          <p:cNvPr id="6" name="Right Arrow 5"/>
          <p:cNvSpPr/>
          <p:nvPr/>
        </p:nvSpPr>
        <p:spPr>
          <a:xfrm>
            <a:off x="3309894" y="4064698"/>
            <a:ext cx="304703" cy="243414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flipH="1">
            <a:off x="5508543" y="4064698"/>
            <a:ext cx="304703" cy="243414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5400000">
            <a:off x="4403778" y="3012428"/>
            <a:ext cx="304703" cy="243414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159479" y="1191344"/>
            <a:ext cx="640080" cy="64008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1</a:t>
            </a:r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544798" y="3866365"/>
            <a:ext cx="640080" cy="64008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2</a:t>
            </a: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7917892" y="3866365"/>
            <a:ext cx="640080" cy="64008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xmlns="" val="132706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2596454" y="6112936"/>
            <a:ext cx="691444" cy="61916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337883"/>
            <a:ext cx="8458200" cy="762000"/>
          </a:xfrm>
        </p:spPr>
        <p:txBody>
          <a:bodyPr/>
          <a:lstStyle/>
          <a:p>
            <a:r>
              <a:rPr lang="en-US" sz="3200" dirty="0"/>
              <a:t>Conceptual Profile</a:t>
            </a:r>
            <a:br>
              <a:rPr lang="en-US" sz="3200" dirty="0"/>
            </a:br>
            <a:r>
              <a:rPr lang="en-US" sz="2000" b="0" i="1" dirty="0"/>
              <a:t>Value Proposition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025150383"/>
              </p:ext>
            </p:extLst>
          </p:nvPr>
        </p:nvGraphicFramePr>
        <p:xfrm>
          <a:off x="996234" y="1101566"/>
          <a:ext cx="7674281" cy="3416300"/>
        </p:xfrm>
        <a:graphic>
          <a:graphicData uri="http://schemas.openxmlformats.org/drawingml/2006/table">
            <a:tbl>
              <a:tblPr firstRow="1" firstCol="1" bandRow="1"/>
              <a:tblGrid>
                <a:gridCol w="22771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5666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634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7710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15318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Cybersecurity</a:t>
                      </a:r>
                      <a:r>
                        <a:rPr lang="en-US" sz="2000" b="1" baseline="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 Requirements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Subcategory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Priority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Operating </a:t>
                      </a:r>
                      <a:r>
                        <a:rPr lang="en-US" sz="2000" b="1" baseline="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Methodologies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0214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</a:t>
                      </a:r>
                    </a:p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II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4446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</a:t>
                      </a:r>
                    </a:p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high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III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1308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</a:t>
                      </a:r>
                    </a:p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IV</a:t>
                      </a:r>
                    </a:p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0360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…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…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VI</a:t>
                      </a:r>
                    </a:p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VII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9850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98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VIII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7" name="Oval 6"/>
          <p:cNvSpPr>
            <a:spLocks noChangeAspect="1"/>
          </p:cNvSpPr>
          <p:nvPr/>
        </p:nvSpPr>
        <p:spPr>
          <a:xfrm>
            <a:off x="4902198" y="1180299"/>
            <a:ext cx="457199" cy="457199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1</a:t>
            </a:r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1146289" y="1180299"/>
            <a:ext cx="457199" cy="457199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2</a:t>
            </a: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6553200" y="1180299"/>
            <a:ext cx="457199" cy="457199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3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02778" y="4457490"/>
            <a:ext cx="71925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When you organize yourself in this way: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Compliance reporting becomes a byproduct of running your security operation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Adding new security requirements is straightforward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Adding or changing operational methodology is non-intrusive to on-going operation</a:t>
            </a:r>
          </a:p>
        </p:txBody>
      </p:sp>
    </p:spTree>
    <p:extLst>
      <p:ext uri="{BB962C8B-B14F-4D97-AF65-F5344CB8AC3E}">
        <p14:creationId xmlns:p14="http://schemas.microsoft.com/office/powerpoint/2010/main" xmlns="" val="237152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2596454" y="6112936"/>
            <a:ext cx="691444" cy="61916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337883"/>
            <a:ext cx="8458200" cy="762000"/>
          </a:xfrm>
        </p:spPr>
        <p:txBody>
          <a:bodyPr/>
          <a:lstStyle/>
          <a:p>
            <a:r>
              <a:rPr lang="en-US" sz="3200" dirty="0"/>
              <a:t>Resource and Budget Decision Making</a:t>
            </a:r>
            <a:br>
              <a:rPr lang="en-US" sz="3200" dirty="0"/>
            </a:br>
            <a:r>
              <a:rPr lang="en-US" sz="2000" b="0" i="1" dirty="0"/>
              <a:t>What Can You Do with a CSF Profile?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70798544"/>
              </p:ext>
            </p:extLst>
          </p:nvPr>
        </p:nvGraphicFramePr>
        <p:xfrm>
          <a:off x="147413" y="2809179"/>
          <a:ext cx="8255250" cy="3101340"/>
        </p:xfrm>
        <a:graphic>
          <a:graphicData uri="http://schemas.openxmlformats.org/drawingml/2006/table">
            <a:tbl>
              <a:tblPr firstRow="1" firstCol="1" bandRow="1"/>
              <a:tblGrid>
                <a:gridCol w="1462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8895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15639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5639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6912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621562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53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Sub-</a:t>
                      </a:r>
                    </a:p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category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Priority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Gaps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Budget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Year 1 Activities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</a:rPr>
                        <a:t>Year 2 Activities</a:t>
                      </a:r>
                    </a:p>
                  </a:txBody>
                  <a:tcPr marL="30687" marR="3068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0214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small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$$$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X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4446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high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large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$$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X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1308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medium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X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US" sz="2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0360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…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…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…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…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94157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98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$$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reassess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2" name="Diamond 1"/>
          <p:cNvSpPr>
            <a:spLocks noChangeAspect="1"/>
          </p:cNvSpPr>
          <p:nvPr/>
        </p:nvSpPr>
        <p:spPr>
          <a:xfrm>
            <a:off x="4525645" y="1264964"/>
            <a:ext cx="1371600" cy="1371600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As-Is</a:t>
            </a:r>
          </a:p>
        </p:txBody>
      </p:sp>
      <p:grpSp>
        <p:nvGrpSpPr>
          <p:cNvPr id="47" name="Group 46"/>
          <p:cNvGrpSpPr>
            <a:grpSpLocks noChangeAspect="1"/>
          </p:cNvGrpSpPr>
          <p:nvPr/>
        </p:nvGrpSpPr>
        <p:grpSpPr>
          <a:xfrm>
            <a:off x="6099668" y="1276304"/>
            <a:ext cx="2962628" cy="1371600"/>
            <a:chOff x="5289723" y="1171220"/>
            <a:chExt cx="3659722" cy="1694329"/>
          </a:xfrm>
        </p:grpSpPr>
        <p:sp>
          <p:nvSpPr>
            <p:cNvPr id="16" name="Diamond 15"/>
            <p:cNvSpPr>
              <a:spLocks noChangeAspect="1"/>
            </p:cNvSpPr>
            <p:nvPr/>
          </p:nvSpPr>
          <p:spPr>
            <a:xfrm>
              <a:off x="5289723" y="1171220"/>
              <a:ext cx="1694331" cy="1694329"/>
            </a:xfrm>
            <a:prstGeom prst="diamon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Year 1</a:t>
              </a:r>
            </a:p>
            <a:p>
              <a:pPr algn="ctr"/>
              <a:r>
                <a:rPr lang="en-US" sz="1500" dirty="0"/>
                <a:t>To-Be</a:t>
              </a:r>
            </a:p>
          </p:txBody>
        </p:sp>
        <p:sp>
          <p:nvSpPr>
            <p:cNvPr id="18" name="Diamond 17"/>
            <p:cNvSpPr>
              <a:spLocks noChangeAspect="1"/>
            </p:cNvSpPr>
            <p:nvPr/>
          </p:nvSpPr>
          <p:spPr>
            <a:xfrm>
              <a:off x="7255116" y="1171220"/>
              <a:ext cx="1694329" cy="1694329"/>
            </a:xfrm>
            <a:prstGeom prst="diamon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Year 2</a:t>
              </a:r>
            </a:p>
            <a:p>
              <a:pPr algn="ctr"/>
              <a:r>
                <a:rPr lang="en-US" sz="1500" dirty="0"/>
                <a:t>To-Be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160439" y="6112936"/>
            <a:ext cx="6517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…and supports on-going operational decisions, too</a:t>
            </a:r>
          </a:p>
        </p:txBody>
      </p:sp>
    </p:spTree>
    <p:extLst>
      <p:ext uri="{BB962C8B-B14F-4D97-AF65-F5344CB8AC3E}">
        <p14:creationId xmlns:p14="http://schemas.microsoft.com/office/powerpoint/2010/main" xmlns="" val="231239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304800"/>
            <a:ext cx="8797739" cy="762000"/>
          </a:xfrm>
        </p:spPr>
        <p:txBody>
          <a:bodyPr/>
          <a:lstStyle/>
          <a:p>
            <a:r>
              <a:rPr lang="en-US" sz="3200" dirty="0"/>
              <a:t>Profile Ecosystem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hape 158"/>
          <p:cNvSpPr txBox="1">
            <a:spLocks/>
          </p:cNvSpPr>
          <p:nvPr/>
        </p:nvSpPr>
        <p:spPr>
          <a:xfrm>
            <a:off x="340122" y="4330728"/>
            <a:ext cx="2445397" cy="80156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NIST</a:t>
            </a:r>
          </a:p>
        </p:txBody>
      </p:sp>
      <p:sp>
        <p:nvSpPr>
          <p:cNvPr id="9" name="Shape 159"/>
          <p:cNvSpPr txBox="1">
            <a:spLocks/>
          </p:cNvSpPr>
          <p:nvPr/>
        </p:nvSpPr>
        <p:spPr>
          <a:xfrm>
            <a:off x="560414" y="1215579"/>
            <a:ext cx="2004812" cy="49892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 spc="19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TAXONOMY</a:t>
            </a:r>
          </a:p>
        </p:txBody>
      </p:sp>
      <p:graphicFrame>
        <p:nvGraphicFramePr>
          <p:cNvPr id="10" name="Table 160"/>
          <p:cNvGraphicFramePr/>
          <p:nvPr>
            <p:extLst>
              <p:ext uri="{D42A27DB-BD31-4B8C-83A1-F6EECF244321}">
                <p14:modId xmlns:p14="http://schemas.microsoft.com/office/powerpoint/2010/main" xmlns="" val="3173541936"/>
              </p:ext>
            </p:extLst>
          </p:nvPr>
        </p:nvGraphicFramePr>
        <p:xfrm>
          <a:off x="1138980" y="1904349"/>
          <a:ext cx="847681" cy="2184400"/>
        </p:xfrm>
        <a:graphic>
          <a:graphicData uri="http://schemas.openxmlformats.org/drawingml/2006/table">
            <a:tbl>
              <a:tblPr firstRow="1" bandRow="1"/>
              <a:tblGrid>
                <a:gridCol w="84768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7931">
                <a:tc>
                  <a:txBody>
                    <a:bodyPr/>
                    <a:lstStyle/>
                    <a:p>
                      <a:pPr algn="ctr"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Demi Bold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87931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87931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87931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87931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98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B w="12700">
                      <a:miter lim="400000"/>
                    </a:lnB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aphicFrame>
        <p:nvGraphicFramePr>
          <p:cNvPr id="11" name="Table 161"/>
          <p:cNvGraphicFramePr/>
          <p:nvPr>
            <p:extLst>
              <p:ext uri="{D42A27DB-BD31-4B8C-83A1-F6EECF244321}">
                <p14:modId xmlns:p14="http://schemas.microsoft.com/office/powerpoint/2010/main" xmlns="" val="3247952586"/>
              </p:ext>
            </p:extLst>
          </p:nvPr>
        </p:nvGraphicFramePr>
        <p:xfrm>
          <a:off x="3324092" y="1904349"/>
          <a:ext cx="1655487" cy="2184400"/>
        </p:xfrm>
        <a:graphic>
          <a:graphicData uri="http://schemas.openxmlformats.org/drawingml/2006/table">
            <a:tbl>
              <a:tblPr firstRow="1" bandRow="1"/>
              <a:tblGrid>
                <a:gridCol w="74239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130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55015">
                <a:tc>
                  <a:txBody>
                    <a:bodyPr/>
                    <a:lstStyle/>
                    <a:p>
                      <a:pPr algn="ctr"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Demi Bold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Req A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5015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Req B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55015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Req C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55015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55015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98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Req ZZ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aphicFrame>
        <p:nvGraphicFramePr>
          <p:cNvPr id="12" name="Table 162"/>
          <p:cNvGraphicFramePr/>
          <p:nvPr>
            <p:extLst>
              <p:ext uri="{D42A27DB-BD31-4B8C-83A1-F6EECF244321}">
                <p14:modId xmlns:p14="http://schemas.microsoft.com/office/powerpoint/2010/main" xmlns="" val="2063618996"/>
              </p:ext>
            </p:extLst>
          </p:nvPr>
        </p:nvGraphicFramePr>
        <p:xfrm>
          <a:off x="5767326" y="1904349"/>
          <a:ext cx="2935541" cy="2184400"/>
        </p:xfrm>
        <a:graphic>
          <a:graphicData uri="http://schemas.openxmlformats.org/drawingml/2006/table">
            <a:tbl>
              <a:tblPr firstRow="1" bandRow="1"/>
              <a:tblGrid>
                <a:gridCol w="71413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283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9303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8038">
                <a:tc>
                  <a:txBody>
                    <a:bodyPr/>
                    <a:lstStyle/>
                    <a:p>
                      <a:pPr algn="ctr"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Demi Bold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Demi Bold"/>
                        </a:rPr>
                        <a:t>Req A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Demi Bold"/>
                        </a:rPr>
                        <a:t>High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8038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Req B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Mod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8038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Req C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Low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8038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8038"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98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Req ZZ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B5854"/>
                          </a:solidFill>
                          <a:sym typeface="Avenir Next Medium"/>
                        </a:rPr>
                        <a:t>High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13" name="Shape 163"/>
          <p:cNvSpPr/>
          <p:nvPr/>
        </p:nvSpPr>
        <p:spPr>
          <a:xfrm>
            <a:off x="3018795" y="1215579"/>
            <a:ext cx="226608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>
              <a:defRPr cap="all" spc="192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algn="ctr" defTabSz="914400"/>
            <a:r>
              <a:rPr sz="2000" dirty="0"/>
              <a:t>REQUIREMENTS</a:t>
            </a:r>
          </a:p>
        </p:txBody>
      </p:sp>
      <p:sp>
        <p:nvSpPr>
          <p:cNvPr id="14" name="Shape 164"/>
          <p:cNvSpPr/>
          <p:nvPr/>
        </p:nvSpPr>
        <p:spPr>
          <a:xfrm>
            <a:off x="6096942" y="1215579"/>
            <a:ext cx="227630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>
              <a:defRPr cap="all" spc="192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algn="ctr" defTabSz="914400"/>
            <a:r>
              <a:rPr sz="2000" dirty="0"/>
              <a:t>PRIORITIES</a:t>
            </a:r>
          </a:p>
        </p:txBody>
      </p:sp>
      <p:sp>
        <p:nvSpPr>
          <p:cNvPr id="15" name="Shape 165"/>
          <p:cNvSpPr/>
          <p:nvPr/>
        </p:nvSpPr>
        <p:spPr>
          <a:xfrm>
            <a:off x="3006874" y="4484616"/>
            <a:ext cx="228992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 i="1" spc="52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 algn="ctr"/>
            <a:r>
              <a:rPr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Community</a:t>
            </a:r>
            <a:endParaRPr sz="2000" i="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Shape 166"/>
          <p:cNvSpPr/>
          <p:nvPr/>
        </p:nvSpPr>
        <p:spPr>
          <a:xfrm>
            <a:off x="6218241" y="4330728"/>
            <a:ext cx="2033711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 i="1" spc="52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 algn="ctr"/>
            <a:r>
              <a:rPr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Organization</a:t>
            </a:r>
            <a:r>
              <a:rPr sz="2000" i="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or Community</a:t>
            </a:r>
          </a:p>
        </p:txBody>
      </p:sp>
      <p:sp>
        <p:nvSpPr>
          <p:cNvPr id="17" name="Shape 167"/>
          <p:cNvSpPr/>
          <p:nvPr/>
        </p:nvSpPr>
        <p:spPr>
          <a:xfrm>
            <a:off x="446115" y="5506396"/>
            <a:ext cx="2233411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 i="1" spc="52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 algn="ctr"/>
            <a:r>
              <a:rPr sz="2000" i="0" dirty="0">
                <a:solidFill>
                  <a:schemeClr val="accent3">
                    <a:lumMod val="75000"/>
                  </a:schemeClr>
                </a:solidFill>
              </a:rPr>
              <a:t>Cybersecurity Framework Core</a:t>
            </a:r>
          </a:p>
        </p:txBody>
      </p:sp>
      <p:sp>
        <p:nvSpPr>
          <p:cNvPr id="18" name="Shape 168"/>
          <p:cNvSpPr/>
          <p:nvPr/>
        </p:nvSpPr>
        <p:spPr>
          <a:xfrm>
            <a:off x="5867197" y="5506396"/>
            <a:ext cx="273579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 i="1" spc="52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 algn="ctr"/>
            <a:r>
              <a:rPr sz="2000" i="0" dirty="0">
                <a:solidFill>
                  <a:schemeClr val="accent3">
                    <a:lumMod val="75000"/>
                  </a:schemeClr>
                </a:solidFill>
              </a:rPr>
              <a:t>Cybersecurity Framework Profile</a:t>
            </a:r>
          </a:p>
        </p:txBody>
      </p:sp>
      <p:sp>
        <p:nvSpPr>
          <p:cNvPr id="19" name="Shape 169"/>
          <p:cNvSpPr/>
          <p:nvPr/>
        </p:nvSpPr>
        <p:spPr>
          <a:xfrm>
            <a:off x="3116991" y="5506396"/>
            <a:ext cx="2069688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defRPr sz="2600" i="1" spc="52">
                <a:solidFill>
                  <a:schemeClr val="accent5">
                    <a:satOff val="-10854"/>
                    <a:lumOff val="-10463"/>
                  </a:schemeClr>
                </a:solidFill>
              </a:defRPr>
            </a:pPr>
            <a:r>
              <a:rPr sz="2000" dirty="0">
                <a:solidFill>
                  <a:schemeClr val="accent3">
                    <a:lumMod val="75000"/>
                  </a:schemeClr>
                </a:solidFill>
              </a:rPr>
              <a:t>Crosswalks</a:t>
            </a:r>
          </a:p>
          <a:p>
            <a:pPr algn="ctr">
              <a:defRPr sz="2600" i="1" spc="52">
                <a:solidFill>
                  <a:schemeClr val="accent5">
                    <a:satOff val="-10854"/>
                    <a:lumOff val="-10463"/>
                  </a:schemeClr>
                </a:solidFill>
              </a:defRPr>
            </a:pPr>
            <a:r>
              <a:rPr sz="2000" dirty="0">
                <a:solidFill>
                  <a:schemeClr val="accent3">
                    <a:lumMod val="75000"/>
                  </a:schemeClr>
                </a:solidFill>
              </a:rPr>
              <a:t>Mappings</a:t>
            </a:r>
          </a:p>
        </p:txBody>
      </p:sp>
    </p:spTree>
    <p:extLst>
      <p:ext uri="{BB962C8B-B14F-4D97-AF65-F5344CB8AC3E}">
        <p14:creationId xmlns:p14="http://schemas.microsoft.com/office/powerpoint/2010/main" xmlns="" val="360887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5236" y="-43798"/>
            <a:ext cx="8458200" cy="990159"/>
          </a:xfrm>
        </p:spPr>
        <p:txBody>
          <a:bodyPr/>
          <a:lstStyle/>
          <a:p>
            <a:r>
              <a:rPr lang="en-US" sz="2700" dirty="0">
                <a:solidFill>
                  <a:srgbClr val="FF0000"/>
                </a:solidFill>
              </a:rPr>
              <a:t>Improving </a:t>
            </a:r>
            <a:r>
              <a:rPr lang="en-US" sz="2700" dirty="0" smtClean="0">
                <a:solidFill>
                  <a:srgbClr val="FF0000"/>
                </a:solidFill>
              </a:rPr>
              <a:t>Cybersecurity </a:t>
            </a:r>
            <a:r>
              <a:rPr lang="en-US" sz="2700" dirty="0" smtClean="0">
                <a:solidFill>
                  <a:srgbClr val="FF0000"/>
                </a:solidFill>
              </a:rPr>
              <a:t>of Critical Infrastructures</a:t>
            </a:r>
            <a:endParaRPr lang="en-US" sz="2700" i="1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79096" y="1297862"/>
            <a:ext cx="8229600" cy="5243945"/>
          </a:xfrm>
        </p:spPr>
        <p:txBody>
          <a:bodyPr>
            <a:normAutofit fontScale="85000" lnSpcReduction="20000"/>
          </a:bodyPr>
          <a:lstStyle/>
          <a:p>
            <a:pPr marL="0" indent="0" algn="ctr"/>
            <a:r>
              <a:rPr lang="en-US" sz="3500" i="1" dirty="0"/>
              <a:t>“It is the policy of the United States to enhance the security and resilience of the Nation’s critical infrastructure and to maintain a cyber environment that encourages efficiency, innovation, and economic prosperity while promoting safety, security, business confidentiality, privacy, and civil liberties” </a:t>
            </a:r>
          </a:p>
          <a:p>
            <a:pPr marL="0" indent="0" algn="ctr"/>
            <a:endParaRPr lang="en-US" sz="1600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r>
              <a:rPr lang="en-US" sz="2400" dirty="0"/>
              <a:t>Executive Order 13636</a:t>
            </a:r>
          </a:p>
          <a:p>
            <a:pPr marL="0" indent="0" algn="ctr"/>
            <a:r>
              <a:rPr lang="en-US" sz="1600" dirty="0"/>
              <a:t>February 12, 2013</a:t>
            </a:r>
            <a:endParaRPr lang="en-US" sz="19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/>
              <a:buChar char="•"/>
            </a:pPr>
            <a:endParaRPr lang="en-US" sz="1900" dirty="0"/>
          </a:p>
          <a:p>
            <a:endParaRPr lang="en-US" b="1" dirty="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612721" y="4095927"/>
            <a:ext cx="1864472" cy="1698337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 l="-25000" r="-25000"/>
            </a:stretch>
          </a:blipFill>
          <a:ln w="57150" cmpd="thickThin">
            <a:solidFill>
              <a:schemeClr val="accent5">
                <a:lumMod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2060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Key Attributes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/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It’s a framework, not a prescriptive standard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>
              <a:buFont typeface="Arial"/>
              <a:buChar char="•"/>
            </a:pPr>
            <a:r>
              <a:rPr lang="en-US" dirty="0"/>
              <a:t>Provides a common language and systematic methodology for managing cyber risk. </a:t>
            </a:r>
          </a:p>
          <a:p>
            <a:pPr>
              <a:buFont typeface="Arial"/>
              <a:buChar char="•"/>
            </a:pPr>
            <a:r>
              <a:rPr lang="en-US" dirty="0"/>
              <a:t>Is meant to be adapted.</a:t>
            </a:r>
          </a:p>
          <a:p>
            <a:pPr>
              <a:buFont typeface="Arial"/>
              <a:buChar char="•"/>
            </a:pPr>
            <a:r>
              <a:rPr lang="en-US" dirty="0"/>
              <a:t>Does not tell an organization </a:t>
            </a:r>
            <a:r>
              <a:rPr lang="en-US" i="1" u="sng" dirty="0"/>
              <a:t>how</a:t>
            </a:r>
            <a:r>
              <a:rPr lang="en-US" i="1" dirty="0"/>
              <a:t> </a:t>
            </a:r>
            <a:r>
              <a:rPr lang="en-US" dirty="0"/>
              <a:t>much cyber risk is tolerable, nor provide “the one and only” formula for </a:t>
            </a:r>
            <a:r>
              <a:rPr lang="en-US" dirty="0" err="1"/>
              <a:t>cybersecurity</a:t>
            </a:r>
            <a:r>
              <a:rPr lang="en-US" dirty="0"/>
              <a:t>.</a:t>
            </a:r>
          </a:p>
          <a:p>
            <a:pPr>
              <a:buFont typeface="Arial"/>
              <a:buChar char="•"/>
            </a:pPr>
            <a:r>
              <a:rPr lang="en-US" dirty="0"/>
              <a:t>Enable best practices to become standard practices for everyone via common lexicon to enable action across diverse stakeholders.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0" indent="0"/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It’s voluntary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/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It’s a living document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/>
              <a:buChar char="•"/>
            </a:pPr>
            <a:r>
              <a:rPr lang="en-US" dirty="0"/>
              <a:t>It is intended to be updated as stakeholders learn from implementation, and as technology and risks change</a:t>
            </a:r>
            <a:r>
              <a:rPr lang="mr-IN" dirty="0"/>
              <a:t>…</a:t>
            </a:r>
            <a:r>
              <a:rPr lang="en-US" dirty="0"/>
              <a:t>more later.</a:t>
            </a:r>
          </a:p>
          <a:p>
            <a:pPr>
              <a:buFont typeface="Arial"/>
              <a:buChar char="•"/>
            </a:pPr>
            <a:r>
              <a:rPr lang="en-US" dirty="0"/>
              <a:t>That’s one reason why the Framework focuses on questions an organization needs to ask itself to manage its risk. While practices, technology, and standards will change over time—principles will not.</a:t>
            </a:r>
            <a:endParaRPr lang="en-US" dirty="0">
              <a:latin typeface="Arial"/>
              <a:cs typeface="Arial"/>
            </a:endParaRPr>
          </a:p>
          <a:p>
            <a:pPr marL="0" indent="0"/>
            <a:endParaRPr lang="en-US" dirty="0">
              <a:latin typeface="Arial"/>
              <a:cs typeface="Arial"/>
            </a:endParaRPr>
          </a:p>
          <a:p>
            <a:pPr marL="0" indent="0" algn="ctr"/>
            <a:endParaRPr lang="en-US" i="1" dirty="0">
              <a:latin typeface="Arial"/>
              <a:cs typeface="Arial"/>
            </a:endParaRPr>
          </a:p>
          <a:p>
            <a:endParaRPr lang="en-US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5568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200" dirty="0">
                <a:cs typeface="+mj-cs"/>
              </a:rPr>
              <a:t>Common Patterns of Use</a:t>
            </a:r>
          </a:p>
        </p:txBody>
      </p:sp>
      <p:sp>
        <p:nvSpPr>
          <p:cNvPr id="30722" name="Content Placeholder 2"/>
          <p:cNvSpPr>
            <a:spLocks noGrp="1"/>
          </p:cNvSpPr>
          <p:nvPr>
            <p:ph idx="1"/>
          </p:nvPr>
        </p:nvSpPr>
        <p:spPr>
          <a:xfrm>
            <a:off x="646111" y="1282176"/>
            <a:ext cx="8117433" cy="5410200"/>
          </a:xfrm>
        </p:spPr>
        <p:txBody>
          <a:bodyPr>
            <a:normAutofit/>
          </a:bodyPr>
          <a:lstStyle/>
          <a:p>
            <a:pPr>
              <a:spcAft>
                <a:spcPts val="1000"/>
              </a:spcAft>
              <a:buFont typeface="Arial"/>
              <a:buChar char="•"/>
              <a:defRPr/>
            </a:pPr>
            <a:r>
              <a:rPr lang="en-US" sz="2800" dirty="0">
                <a:solidFill>
                  <a:srgbClr val="595959"/>
                </a:solidFill>
                <a:latin typeface="Arial" charset="0"/>
              </a:rPr>
              <a:t>Integrate the functions into your leadership vocabulary and management tool sets.</a:t>
            </a:r>
          </a:p>
          <a:p>
            <a:pPr>
              <a:spcAft>
                <a:spcPts val="1000"/>
              </a:spcAft>
              <a:buFont typeface="Arial"/>
              <a:buChar char="•"/>
              <a:defRPr/>
            </a:pPr>
            <a:r>
              <a:rPr lang="en-US" sz="2800" dirty="0">
                <a:solidFill>
                  <a:srgbClr val="595959"/>
                </a:solidFill>
                <a:latin typeface="Arial" charset="0"/>
              </a:rPr>
              <a:t>Determine optimal risk management using Implementation Tiers.</a:t>
            </a:r>
          </a:p>
          <a:p>
            <a:pPr>
              <a:spcAft>
                <a:spcPts val="1000"/>
              </a:spcAft>
              <a:buFont typeface="Arial"/>
              <a:buChar char="•"/>
              <a:defRPr/>
            </a:pPr>
            <a:r>
              <a:rPr lang="en-US" sz="2800" dirty="0">
                <a:solidFill>
                  <a:srgbClr val="595959"/>
                </a:solidFill>
                <a:latin typeface="Arial" charset="0"/>
              </a:rPr>
              <a:t>Measure current risk management using Implementation Tiers.</a:t>
            </a:r>
          </a:p>
          <a:p>
            <a:pPr>
              <a:spcAft>
                <a:spcPts val="1000"/>
              </a:spcAft>
              <a:buFont typeface="Arial"/>
              <a:buChar char="•"/>
              <a:defRPr/>
            </a:pPr>
            <a:r>
              <a:rPr lang="en-US" sz="2800" dirty="0">
                <a:solidFill>
                  <a:srgbClr val="595959"/>
                </a:solidFill>
                <a:latin typeface="Arial" charset="0"/>
              </a:rPr>
              <a:t>Reflect on business environment, governance, and risk management strategy categories.</a:t>
            </a:r>
          </a:p>
          <a:p>
            <a:pPr>
              <a:spcAft>
                <a:spcPts val="1000"/>
              </a:spcAft>
              <a:buFont typeface="Arial"/>
              <a:buChar char="•"/>
              <a:defRPr/>
            </a:pPr>
            <a:r>
              <a:rPr lang="en-US" sz="2800" dirty="0">
                <a:solidFill>
                  <a:srgbClr val="595959"/>
                </a:solidFill>
                <a:latin typeface="Arial" charset="0"/>
              </a:rPr>
              <a:t>Develop a Profile of </a:t>
            </a:r>
            <a:r>
              <a:rPr lang="en-US" sz="2800" dirty="0" err="1">
                <a:solidFill>
                  <a:srgbClr val="595959"/>
                </a:solidFill>
                <a:latin typeface="Arial" charset="0"/>
              </a:rPr>
              <a:t>cybersecurity</a:t>
            </a:r>
            <a:r>
              <a:rPr lang="en-US" sz="2800" dirty="0">
                <a:solidFill>
                  <a:srgbClr val="595959"/>
                </a:solidFill>
                <a:latin typeface="Arial" charset="0"/>
              </a:rPr>
              <a:t> priorities, leveraging (Sub)Sector Profiles when available.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1515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Work in Progress: Framework 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410200"/>
          </a:xfrm>
        </p:spPr>
        <p:txBody>
          <a:bodyPr>
            <a:normAutofit fontScale="92500" lnSpcReduction="10000"/>
          </a:bodyPr>
          <a:lstStyle/>
          <a:p>
            <a:pPr marL="1028700" lvl="1" indent="0">
              <a:spcBef>
                <a:spcPts val="2000"/>
              </a:spcBef>
              <a:buNone/>
            </a:pPr>
            <a:r>
              <a:rPr lang="en-US" sz="2800" dirty="0">
                <a:solidFill>
                  <a:srgbClr val="31859C"/>
                </a:solidFill>
              </a:rPr>
              <a:t>Authentication 			</a:t>
            </a:r>
          </a:p>
          <a:p>
            <a:pPr marL="1028700" lvl="1" indent="0">
              <a:spcBef>
                <a:spcPts val="2000"/>
              </a:spcBef>
              <a:buNone/>
            </a:pPr>
            <a:r>
              <a:rPr lang="en-US" sz="2800" dirty="0">
                <a:solidFill>
                  <a:srgbClr val="31859C"/>
                </a:solidFill>
              </a:rPr>
              <a:t>Automated Indicator Sharing</a:t>
            </a:r>
          </a:p>
          <a:p>
            <a:pPr marL="1028700" lvl="1" indent="0">
              <a:spcBef>
                <a:spcPts val="2000"/>
              </a:spcBef>
              <a:buNone/>
            </a:pPr>
            <a:r>
              <a:rPr lang="en-US" sz="2800" dirty="0">
                <a:solidFill>
                  <a:srgbClr val="31859C"/>
                </a:solidFill>
              </a:rPr>
              <a:t>Conformity Assessment </a:t>
            </a:r>
          </a:p>
          <a:p>
            <a:pPr marL="1028700" lvl="1" indent="0">
              <a:spcBef>
                <a:spcPts val="2000"/>
              </a:spcBef>
              <a:buNone/>
            </a:pPr>
            <a:r>
              <a:rPr lang="en-US" sz="2800" dirty="0">
                <a:solidFill>
                  <a:srgbClr val="31859C"/>
                </a:solidFill>
              </a:rPr>
              <a:t>Cybersecurity Workforce</a:t>
            </a:r>
          </a:p>
          <a:p>
            <a:pPr marL="1028700" lvl="1" indent="0">
              <a:spcBef>
                <a:spcPts val="2000"/>
              </a:spcBef>
              <a:buNone/>
            </a:pPr>
            <a:r>
              <a:rPr lang="en-US" sz="2800" dirty="0">
                <a:solidFill>
                  <a:srgbClr val="31859C"/>
                </a:solidFill>
              </a:rPr>
              <a:t>Data Analytics</a:t>
            </a:r>
          </a:p>
          <a:p>
            <a:pPr marL="1028700" lvl="1" indent="0">
              <a:spcBef>
                <a:spcPts val="2000"/>
              </a:spcBef>
              <a:buNone/>
            </a:pPr>
            <a:r>
              <a:rPr lang="en-US" sz="2800" dirty="0">
                <a:solidFill>
                  <a:srgbClr val="31859C"/>
                </a:solidFill>
              </a:rPr>
              <a:t>Federal Agency Cybersecurity Alignment</a:t>
            </a:r>
          </a:p>
          <a:p>
            <a:pPr marL="1028700" lvl="1" indent="0">
              <a:spcBef>
                <a:spcPts val="2000"/>
              </a:spcBef>
              <a:buNone/>
            </a:pPr>
            <a:r>
              <a:rPr lang="en-US" sz="2800" dirty="0">
                <a:solidFill>
                  <a:srgbClr val="31859C"/>
                </a:solidFill>
              </a:rPr>
              <a:t>International Aspects, Impacts, and Alignment</a:t>
            </a:r>
          </a:p>
          <a:p>
            <a:pPr marL="1028700" lvl="1" indent="0">
              <a:spcBef>
                <a:spcPts val="2000"/>
              </a:spcBef>
              <a:buNone/>
            </a:pPr>
            <a:r>
              <a:rPr lang="en-US" sz="2800" dirty="0">
                <a:solidFill>
                  <a:srgbClr val="31859C"/>
                </a:solidFill>
              </a:rPr>
              <a:t>Supply Chain Risk Management</a:t>
            </a:r>
          </a:p>
          <a:p>
            <a:pPr marL="1028700" lvl="1" indent="0">
              <a:spcBef>
                <a:spcPts val="2000"/>
              </a:spcBef>
              <a:buNone/>
            </a:pPr>
            <a:r>
              <a:rPr lang="en-US" sz="2800" dirty="0">
                <a:solidFill>
                  <a:srgbClr val="31859C"/>
                </a:solidFill>
              </a:rPr>
              <a:t>Technical Privacy Standards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  <a:latin typeface="Arial"/>
                <a:cs typeface="Arial"/>
              </a:rPr>
              <a:pPr defTabSz="914400"/>
              <a:t>22</a:t>
            </a:fld>
            <a:endParaRPr lang="en-US" dirty="0">
              <a:solidFill>
                <a:prstClr val="black">
                  <a:tint val="75000"/>
                </a:prst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16923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440802" y="4468774"/>
            <a:ext cx="8501165" cy="10917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40802" y="2154930"/>
            <a:ext cx="8501165" cy="10917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326477"/>
            <a:ext cx="8915400" cy="762000"/>
          </a:xfrm>
        </p:spPr>
        <p:txBody>
          <a:bodyPr/>
          <a:lstStyle/>
          <a:p>
            <a:r>
              <a:rPr lang="en-US" sz="3200" dirty="0"/>
              <a:t>Examples of Framework Industry Resources</a:t>
            </a:r>
            <a:br>
              <a:rPr lang="en-US" sz="3200" dirty="0"/>
            </a:br>
            <a:r>
              <a:rPr lang="en-US" sz="1600" b="0" i="1" dirty="0"/>
              <a:t>www.nist.gov/</a:t>
            </a:r>
            <a:r>
              <a:rPr lang="en-US" sz="1600" b="0" i="1" dirty="0" err="1"/>
              <a:t>cyberframework</a:t>
            </a:r>
            <a:r>
              <a:rPr lang="en-US" sz="1600" b="0" i="1" dirty="0"/>
              <a:t>/industry-resources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894" r="7508"/>
          <a:stretch/>
        </p:blipFill>
        <p:spPr>
          <a:xfrm>
            <a:off x="667602" y="3314591"/>
            <a:ext cx="1143000" cy="107055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53489" y="3578463"/>
            <a:ext cx="3275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  <a:hlinkClick r:id=""/>
              </a:rPr>
              <a:t>The Cybersecurity Framework</a:t>
            </a:r>
          </a:p>
          <a:p>
            <a:r>
              <a:rPr lang="en-US" dirty="0">
                <a:latin typeface="Arial"/>
                <a:cs typeface="Arial"/>
                <a:hlinkClick r:id=""/>
              </a:rPr>
              <a:t> in Action: An Intel Use Case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22" y="5531472"/>
            <a:ext cx="1232628" cy="1232628"/>
          </a:xfrm>
          <a:prstGeom prst="rect">
            <a:avLst/>
          </a:prstGeom>
          <a:ln>
            <a:noFill/>
          </a:ln>
        </p:spPr>
      </p:pic>
      <p:sp>
        <p:nvSpPr>
          <p:cNvPr id="9" name="TextBox 8"/>
          <p:cNvSpPr txBox="1"/>
          <p:nvPr/>
        </p:nvSpPr>
        <p:spPr>
          <a:xfrm>
            <a:off x="2053489" y="5753726"/>
            <a:ext cx="4340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  <a:hlinkClick r:id="rId5"/>
              </a:rPr>
              <a:t>Energy Sector Cybersecurity Framework </a:t>
            </a:r>
            <a:br>
              <a:rPr lang="en-US" dirty="0">
                <a:latin typeface="Arial"/>
                <a:cs typeface="Arial"/>
                <a:hlinkClick r:id="rId5"/>
              </a:rPr>
            </a:br>
            <a:r>
              <a:rPr lang="en-US" dirty="0">
                <a:latin typeface="Arial"/>
                <a:cs typeface="Arial"/>
                <a:hlinkClick r:id="rId5"/>
              </a:rPr>
              <a:t>Implementation Guidance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42135" y="2283891"/>
            <a:ext cx="45245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/>
                <a:cs typeface="Arial"/>
              </a:rPr>
              <a:t>American Water Works Association’s </a:t>
            </a:r>
            <a:r>
              <a:rPr lang="en-US" i="1" dirty="0">
                <a:latin typeface="Arial"/>
                <a:cs typeface="Arial"/>
                <a:hlinkClick r:id="rId6"/>
              </a:rPr>
              <a:t>Process Control System Security Guidance for the Water Sector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4730" y="4672152"/>
            <a:ext cx="584464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900" dirty="0">
                <a:hlinkClick r:id="rId7"/>
              </a:rPr>
              <a:t>Cybersecurity Risk Management and Best Practices Working Group 4: Final Report</a:t>
            </a:r>
            <a:endParaRPr lang="en-US" sz="1900" dirty="0"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4421" y="4178636"/>
            <a:ext cx="2152379" cy="1389185"/>
          </a:xfrm>
          <a:prstGeom prst="rect">
            <a:avLst/>
          </a:prstGeom>
        </p:spPr>
      </p:pic>
      <p:sp>
        <p:nvSpPr>
          <p:cNvPr id="1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053489" y="1297201"/>
            <a:ext cx="3338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/>
                <a:cs typeface="Arial"/>
                <a:hlinkClick r:id="rId9"/>
              </a:rPr>
              <a:t>Italy’s National Framework for Cybersecurity</a:t>
            </a:r>
            <a:endParaRPr lang="en-US" dirty="0">
              <a:latin typeface="Arial"/>
              <a:cs typeface="Arial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39570" y="1112862"/>
            <a:ext cx="1790870" cy="1050134"/>
            <a:chOff x="440802" y="1176962"/>
            <a:chExt cx="2235200" cy="117037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40802" y="1176962"/>
              <a:ext cx="2235200" cy="5461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40802" y="1712335"/>
              <a:ext cx="2209800" cy="635000"/>
            </a:xfrm>
            <a:prstGeom prst="rect">
              <a:avLst/>
            </a:prstGeom>
          </p:spPr>
        </p:pic>
      </p:grpSp>
      <p:pic>
        <p:nvPicPr>
          <p:cNvPr id="19" name="Picture 18" descr="Screen Shot 2016-07-01 at 2.59.03 PM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96020" y="2196626"/>
            <a:ext cx="1190780" cy="97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587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440802" y="4664915"/>
            <a:ext cx="8501165" cy="10917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40802" y="2351071"/>
            <a:ext cx="8501165" cy="10917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273312"/>
            <a:ext cx="8458200" cy="762000"/>
          </a:xfrm>
        </p:spPr>
        <p:txBody>
          <a:bodyPr/>
          <a:lstStyle/>
          <a:p>
            <a:r>
              <a:rPr lang="en-US" sz="3200" dirty="0"/>
              <a:t>Examples of State &amp; Local Use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40883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2537" y="1239408"/>
            <a:ext cx="662232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/>
                <a:cs typeface="Arial"/>
                <a:hlinkClick r:id="rId3"/>
              </a:rPr>
              <a:t>Texas, Department of Information Resources</a:t>
            </a:r>
            <a:endParaRPr lang="en-US" sz="2000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Arial"/>
                <a:cs typeface="Arial"/>
              </a:rPr>
              <a:t>Aligned Agency Security Plans with Framework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Arial"/>
                <a:cs typeface="Arial"/>
              </a:rPr>
              <a:t>Aligned Product and Service Vendor Requirements with Framework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20256" y="3637211"/>
            <a:ext cx="522450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/>
                <a:cs typeface="Arial"/>
                <a:hlinkClick r:id="rId4"/>
              </a:rPr>
              <a:t>Houston, Greater Houston Partnership</a:t>
            </a:r>
            <a:endParaRPr lang="en-US" sz="2000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Arial"/>
                <a:cs typeface="Arial"/>
              </a:rPr>
              <a:t>Integrated Framework into their Cybersecurity Guide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Arial"/>
                <a:cs typeface="Arial"/>
              </a:rPr>
              <a:t>Offer On-Line Framework Self-Assessment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94403" y="2468082"/>
            <a:ext cx="606856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Arial"/>
                <a:cs typeface="Arial"/>
                <a:hlinkClick r:id="rId5"/>
              </a:rPr>
              <a:t>North Dakota, Information Technology Department</a:t>
            </a:r>
            <a:endParaRPr lang="en-US" sz="2000" dirty="0">
              <a:latin typeface="Arial"/>
              <a:cs typeface="Arial"/>
            </a:endParaRPr>
          </a:p>
          <a:p>
            <a:pPr marL="285750" indent="-285750" algn="r">
              <a:buFont typeface="Arial"/>
              <a:buChar char="•"/>
            </a:pPr>
            <a:r>
              <a:rPr lang="en-US" sz="1600" dirty="0">
                <a:latin typeface="Arial"/>
                <a:cs typeface="Arial"/>
              </a:rPr>
              <a:t>Allocated Roles &amp; Responsibilities using Framework</a:t>
            </a:r>
          </a:p>
          <a:p>
            <a:pPr marL="285750" indent="-285750" algn="r">
              <a:buFont typeface="Arial"/>
              <a:buChar char="•"/>
            </a:pPr>
            <a:r>
              <a:rPr lang="en-US" sz="1600" dirty="0">
                <a:latin typeface="Arial"/>
                <a:cs typeface="Arial"/>
              </a:rPr>
              <a:t>Adopted the Framework into their Security Operation Strategy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1530" y="4766233"/>
            <a:ext cx="530695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Arial"/>
                <a:cs typeface="Arial"/>
                <a:hlinkClick r:id="rId6"/>
              </a:rPr>
              <a:t>National Association of State CIOs</a:t>
            </a:r>
            <a:endParaRPr lang="en-US" sz="2000" dirty="0">
              <a:latin typeface="Arial"/>
              <a:cs typeface="Arial"/>
            </a:endParaRPr>
          </a:p>
          <a:p>
            <a:pPr marL="342900" indent="-342900" algn="r">
              <a:buFont typeface="Arial"/>
              <a:buChar char="•"/>
            </a:pPr>
            <a:r>
              <a:rPr lang="en-US" sz="1600" dirty="0">
                <a:latin typeface="Arial"/>
                <a:cs typeface="Arial"/>
              </a:rPr>
              <a:t>2 out of 3 CIOs from the 2015 NASCIO Awards cited Framework as a part of their award-winning strategy 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651953" y="5900886"/>
            <a:ext cx="69894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/>
                <a:cs typeface="Arial"/>
              </a:rPr>
              <a:t>New Jersey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Arial"/>
                <a:cs typeface="Arial"/>
              </a:rPr>
              <a:t>Developed a cybersecurity framework that aligns controls and procedures with Framework</a:t>
            </a:r>
          </a:p>
        </p:txBody>
      </p:sp>
      <p:pic>
        <p:nvPicPr>
          <p:cNvPr id="3" name="Picture 2" descr="Screen Shot 2015-11-11 at 10.56.38 A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0802" y="1258965"/>
            <a:ext cx="1866900" cy="800100"/>
          </a:xfrm>
          <a:prstGeom prst="rect">
            <a:avLst/>
          </a:prstGeom>
        </p:spPr>
      </p:pic>
      <p:pic>
        <p:nvPicPr>
          <p:cNvPr id="11" name="Picture 10" descr="Screen Shot 2015-11-11 at 11.02.09 AM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083709" y="2398109"/>
            <a:ext cx="1818551" cy="1016581"/>
          </a:xfrm>
          <a:prstGeom prst="rect">
            <a:avLst/>
          </a:prstGeom>
        </p:spPr>
      </p:pic>
      <p:pic>
        <p:nvPicPr>
          <p:cNvPr id="14" name="Picture 13" descr="Screen Shot 2015-11-11 at 11.07.52 AM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0802" y="3550771"/>
            <a:ext cx="3111500" cy="990600"/>
          </a:xfrm>
          <a:prstGeom prst="rect">
            <a:avLst/>
          </a:prstGeom>
        </p:spPr>
      </p:pic>
      <p:pic>
        <p:nvPicPr>
          <p:cNvPr id="19" name="Picture 18" descr="Screen Shot 2015-11-11 at 11.10.10 AM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44791" y="4786174"/>
            <a:ext cx="3156672" cy="891073"/>
          </a:xfrm>
          <a:prstGeom prst="rect">
            <a:avLst/>
          </a:prstGeom>
        </p:spPr>
      </p:pic>
      <p:pic>
        <p:nvPicPr>
          <p:cNvPr id="20" name="Picture 19" descr="Screen Shot 2015-11-11 at 11.18.14 AM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12090" y="5828875"/>
            <a:ext cx="1110869" cy="103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8647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50713"/>
            <a:ext cx="8458200" cy="762000"/>
          </a:xfrm>
        </p:spPr>
        <p:txBody>
          <a:bodyPr/>
          <a:lstStyle/>
          <a:p>
            <a:r>
              <a:rPr lang="en-US" sz="3200" dirty="0"/>
              <a:t>NIST Baldrige Excellence Builders</a:t>
            </a:r>
            <a:br>
              <a:rPr lang="en-US" sz="3200" dirty="0"/>
            </a:br>
            <a:r>
              <a:rPr lang="en-US" sz="2000" i="1" dirty="0">
                <a:hlinkClick r:id="rId3"/>
              </a:rPr>
              <a:t>Baldrige Cybersecurity Excellence Builder</a:t>
            </a:r>
            <a:endParaRPr lang="en-US" sz="1200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3389" y="1123951"/>
            <a:ext cx="8229600" cy="3820190"/>
          </a:xfrm>
        </p:spPr>
        <p:txBody>
          <a:bodyPr>
            <a:normAutofit/>
          </a:bodyPr>
          <a:lstStyle/>
          <a:p>
            <a:r>
              <a:rPr lang="en-US" sz="2400" dirty="0"/>
              <a:t>Manufacturing</a:t>
            </a:r>
          </a:p>
          <a:p>
            <a:r>
              <a:rPr lang="en-US" sz="2400" dirty="0"/>
              <a:t>Service</a:t>
            </a:r>
          </a:p>
          <a:p>
            <a:r>
              <a:rPr lang="en-US" sz="2400" dirty="0"/>
              <a:t>Small Business</a:t>
            </a:r>
          </a:p>
          <a:p>
            <a:r>
              <a:rPr lang="en-US" sz="2400" dirty="0"/>
              <a:t>Education </a:t>
            </a:r>
          </a:p>
          <a:p>
            <a:r>
              <a:rPr lang="en-US" sz="2400" dirty="0"/>
              <a:t>Healthcare </a:t>
            </a:r>
          </a:p>
          <a:p>
            <a:r>
              <a:rPr lang="en-US" sz="2400" dirty="0"/>
              <a:t>Non-profit </a:t>
            </a:r>
          </a:p>
          <a:p>
            <a:r>
              <a:rPr lang="en-US" sz="2400" b="1" dirty="0" err="1"/>
              <a:t>Cybersecurity</a:t>
            </a:r>
            <a:r>
              <a:rPr lang="en-US" sz="2400" b="1" dirty="0"/>
              <a:t> </a:t>
            </a:r>
            <a:r>
              <a:rPr lang="en-US" sz="2400" dirty="0"/>
              <a:t>(2017)</a:t>
            </a:r>
          </a:p>
          <a:p>
            <a:pPr marL="0" indent="0"/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10400" y="6475320"/>
            <a:ext cx="2133600" cy="365125"/>
          </a:xfrm>
        </p:spPr>
        <p:txBody>
          <a:bodyPr/>
          <a:lstStyle/>
          <a:p>
            <a:fld id="{798C8CC5-E106-44BC-9184-C3F036855FA6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733532" y="1088167"/>
            <a:ext cx="3487104" cy="3606546"/>
          </a:xfrm>
          <a:prstGeom prst="rect">
            <a:avLst/>
          </a:prstGeom>
        </p:spPr>
      </p:pic>
      <p:sp>
        <p:nvSpPr>
          <p:cNvPr id="6" name="Content Placeholder 3"/>
          <p:cNvSpPr txBox="1">
            <a:spLocks/>
          </p:cNvSpPr>
          <p:nvPr/>
        </p:nvSpPr>
        <p:spPr>
          <a:xfrm>
            <a:off x="342900" y="4357670"/>
            <a:ext cx="8801100" cy="25003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ts val="2300"/>
              </a:lnSpc>
              <a:spcBef>
                <a:spcPct val="20000"/>
              </a:spcBef>
              <a:buSzPct val="120000"/>
              <a:buFont typeface="Arial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ts val="2300"/>
              </a:lnSpc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200" dirty="0"/>
              <a:t>Self-assessment criteria with basis in Cybersecurity Framework</a:t>
            </a:r>
          </a:p>
          <a:p>
            <a:pPr marL="457200" indent="-457200">
              <a:buFont typeface="Arial"/>
              <a:buChar char="•"/>
            </a:pPr>
            <a:r>
              <a:rPr lang="en-US" sz="2200" dirty="0"/>
              <a:t>Complements NIST Baldrige Program’s performance excellence successes.</a:t>
            </a:r>
          </a:p>
          <a:p>
            <a:pPr marL="457200" indent="-457200">
              <a:buFont typeface="Arial"/>
              <a:buChar char="•"/>
            </a:pPr>
            <a:r>
              <a:rPr lang="en-US" sz="2200" dirty="0"/>
              <a:t>April 2-5, 2017 - 29</a:t>
            </a:r>
            <a:r>
              <a:rPr lang="en-US" sz="2200" baseline="30000" dirty="0"/>
              <a:t>th</a:t>
            </a:r>
            <a:r>
              <a:rPr lang="en-US" sz="2200" dirty="0"/>
              <a:t> Annual Quest for Excellence Conference</a:t>
            </a:r>
          </a:p>
          <a:p>
            <a:pPr marL="457200" indent="-457200">
              <a:buFont typeface="Arial"/>
              <a:buChar char="•"/>
            </a:pPr>
            <a:r>
              <a:rPr lang="en-US" sz="2200" dirty="0"/>
              <a:t>Pre-conference workshop that focuses on cybersecurity will be held on April 2</a:t>
            </a:r>
            <a:r>
              <a:rPr lang="en-US" sz="2200" baseline="30000" dirty="0"/>
              <a:t>nd 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visit: </a:t>
            </a:r>
            <a:r>
              <a:rPr lang="en-US" sz="2200" dirty="0"/>
              <a:t>https://www.nist.gov/baldrige/qe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xmlns="" val="30624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5806" y="1359017"/>
            <a:ext cx="7561744" cy="42721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Utilizing CSF Informative References to create tailored language for the manufacturing sector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NIST SP 800-53 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NIST SP 800-82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ISA / IEC 62443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ADEDD74-A0F6-4CB8-87BF-BE4AC32CC0F1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09" y="3433806"/>
            <a:ext cx="7702382" cy="26417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08330" y="5671283"/>
            <a:ext cx="16049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50000"/>
                  </a:schemeClr>
                </a:solidFill>
              </a:rPr>
              <a:t>www.tiger-global.co.uk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28600" y="385288"/>
            <a:ext cx="8458200" cy="762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2600"/>
              </a:lnSpc>
              <a:spcBef>
                <a:spcPct val="0"/>
              </a:spcBef>
              <a:buNone/>
              <a:defRPr sz="2400" b="1" u="non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itchFamily="34" charset="0"/>
                <a:ea typeface="Adobe Fan Heiti Std B" pitchFamily="34" charset="-128"/>
                <a:cs typeface="Arial" pitchFamily="34" charset="0"/>
              </a:defRPr>
            </a:lvl1pPr>
          </a:lstStyle>
          <a:p>
            <a:r>
              <a:rPr lang="en-US" sz="3200" dirty="0"/>
              <a:t>NIST Manufacturing Profile</a:t>
            </a:r>
            <a:br>
              <a:rPr lang="en-US" sz="3200" dirty="0"/>
            </a:br>
            <a:r>
              <a:rPr lang="en-US" sz="1800" i="1" dirty="0">
                <a:hlinkClick r:id="rId4"/>
              </a:rPr>
              <a:t>NIST Discrete Manufacturing Cybersecurity Framework Profile 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xmlns="" val="192049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793" y="1147288"/>
            <a:ext cx="8484735" cy="427219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50" dirty="0" err="1"/>
              <a:t>NCCoE</a:t>
            </a:r>
            <a:r>
              <a:rPr lang="en-US" sz="2050" dirty="0"/>
              <a:t> and United States Coast Guard (USCG) worked together to draft a USCG Maritime Profile, based on the Cybersecurity Framework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50" dirty="0"/>
              <a:t>Aligns the USCG’s cyber strategy with cybersecurity activities of the maritime bulk liquid transport operations of the oil &amp; natural gas industry, utilizing standards and best practices guided by the Framework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50" dirty="0"/>
              <a:t>The profile can help individual companies clarify how cybersecurity fits into their mission priorities and how best to allocate resources to secure their information and operational systems.</a:t>
            </a:r>
          </a:p>
          <a:p>
            <a:pPr lvl="1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947647" y="6492875"/>
            <a:ext cx="2133600" cy="365125"/>
          </a:xfrm>
        </p:spPr>
        <p:txBody>
          <a:bodyPr/>
          <a:lstStyle/>
          <a:p>
            <a:pPr>
              <a:defRPr/>
            </a:pPr>
            <a:fld id="{AADEDD74-A0F6-4CB8-87BF-BE4AC32CC0F1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28600" y="385288"/>
            <a:ext cx="8458200" cy="762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2600"/>
              </a:lnSpc>
              <a:spcBef>
                <a:spcPct val="0"/>
              </a:spcBef>
              <a:buNone/>
              <a:defRPr sz="2400" b="1" u="non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itchFamily="34" charset="0"/>
                <a:ea typeface="Adobe Fan Heiti Std B" pitchFamily="34" charset="-128"/>
                <a:cs typeface="Arial" pitchFamily="34" charset="0"/>
              </a:defRPr>
            </a:lvl1pPr>
          </a:lstStyle>
          <a:p>
            <a:r>
              <a:rPr lang="en-US" sz="3200" dirty="0"/>
              <a:t>USCG Maritime Bulk Liquids Transfer (BLT) Framework Profile</a:t>
            </a:r>
            <a:endParaRPr lang="en-US" sz="18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992" y="4921829"/>
            <a:ext cx="7570335" cy="19361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5806" y="4614052"/>
            <a:ext cx="87809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The profile is available at:</a:t>
            </a:r>
            <a:r>
              <a:rPr lang="en-US" sz="1600" dirty="0"/>
              <a:t> </a:t>
            </a:r>
            <a:r>
              <a:rPr lang="en-US" sz="1600" dirty="0">
                <a:hlinkClick r:id="rId4"/>
              </a:rPr>
              <a:t>https://www.uscg.mil/hq/cg5/cg544/docs/Maritime_BLT_CSF.pdf</a:t>
            </a:r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429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581891" y="1264116"/>
            <a:ext cx="6878814" cy="5593883"/>
          </a:xfrm>
        </p:spPr>
        <p:txBody>
          <a:bodyPr>
            <a:noAutofit/>
          </a:bodyPr>
          <a:lstStyle/>
          <a:p>
            <a:pPr marL="0" indent="0"/>
            <a:endParaRPr lang="en-US" sz="2000" b="0" dirty="0">
              <a:latin typeface="Arial" charset="0"/>
              <a:ea typeface="Arial" charset="0"/>
              <a:cs typeface="Arial" charset="0"/>
            </a:endParaRPr>
          </a:p>
          <a:p>
            <a:pPr marL="0" indent="0"/>
            <a:r>
              <a:rPr lang="en-US" sz="2400" b="0" i="1" dirty="0">
                <a:latin typeface="Arial" charset="0"/>
                <a:ea typeface="Arial" charset="0"/>
                <a:cs typeface="Arial" charset="0"/>
              </a:rPr>
              <a:t>Framework for Improving Critical Infrastructure Cybersecurity</a:t>
            </a:r>
            <a:r>
              <a:rPr lang="en-US" sz="2400" b="0" dirty="0">
                <a:latin typeface="Arial" charset="0"/>
                <a:ea typeface="Arial" charset="0"/>
                <a:cs typeface="Arial" charset="0"/>
              </a:rPr>
              <a:t> and related news, information: </a:t>
            </a:r>
          </a:p>
          <a:p>
            <a:pPr marL="0" indent="0"/>
            <a:r>
              <a:rPr lang="en-US" sz="2400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hlinkClick r:id="rId3"/>
              </a:rPr>
              <a:t>www.nist.gov/cyberframework</a:t>
            </a:r>
            <a:r>
              <a:rPr lang="en-US" sz="2400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marL="0" indent="0"/>
            <a:endParaRPr lang="en-US" sz="2400" b="0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/>
            <a:r>
              <a:rPr lang="en-US" sz="2400" b="0" dirty="0">
                <a:latin typeface="Arial" charset="0"/>
                <a:ea typeface="Arial" charset="0"/>
                <a:cs typeface="Arial" charset="0"/>
              </a:rPr>
              <a:t>Additional cybersecurity resources: </a:t>
            </a:r>
            <a:r>
              <a:rPr lang="en-US" sz="2400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hlinkClick r:id="rId4"/>
              </a:rPr>
              <a:t>http://csrc.nist.gov/</a:t>
            </a:r>
            <a:r>
              <a:rPr lang="en-US" sz="2400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marL="0" indent="0"/>
            <a:endParaRPr lang="en-US" sz="2400" b="0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/>
            <a:r>
              <a:rPr lang="en-US" sz="2400" b="0" dirty="0">
                <a:latin typeface="Arial" charset="0"/>
                <a:ea typeface="Arial" charset="0"/>
                <a:cs typeface="Arial" charset="0"/>
              </a:rPr>
              <a:t>Questions, comments, ideas:</a:t>
            </a:r>
            <a:r>
              <a:rPr lang="en-US" sz="2400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hlinkClick r:id="rId5"/>
              </a:rPr>
              <a:t>cyberframework@nist.gov</a:t>
            </a:r>
            <a:r>
              <a:rPr lang="en-US" sz="2400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idx="4294967295"/>
          </p:nvPr>
        </p:nvSpPr>
        <p:spPr>
          <a:xfrm>
            <a:off x="239460" y="419200"/>
            <a:ext cx="8262540" cy="762000"/>
          </a:xfrm>
        </p:spPr>
        <p:txBody>
          <a:bodyPr>
            <a:noAutofit/>
          </a:bodyPr>
          <a:lstStyle/>
          <a:p>
            <a:pPr algn="l"/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Resources</a:t>
            </a:r>
            <a:b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</a:br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Where to Learn More and Stay Current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460705" y="3499928"/>
            <a:ext cx="1364384" cy="1311537"/>
            <a:chOff x="1154480" y="4219997"/>
            <a:chExt cx="1364384" cy="1311537"/>
          </a:xfrm>
        </p:grpSpPr>
        <p:sp>
          <p:nvSpPr>
            <p:cNvPr id="9" name="Rectangle 8"/>
            <p:cNvSpPr/>
            <p:nvPr/>
          </p:nvSpPr>
          <p:spPr>
            <a:xfrm>
              <a:off x="1154480" y="4219997"/>
              <a:ext cx="1364384" cy="131153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rgbClr val="21596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79001" y="4345952"/>
              <a:ext cx="1116248" cy="10766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52862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Cybersecurity Framework...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4810"/>
            <a:ext cx="8229600" cy="5410200"/>
          </a:xfrm>
        </p:spPr>
        <p:txBody>
          <a:bodyPr>
            <a:noAutofit/>
          </a:bodyPr>
          <a:lstStyle/>
          <a:p>
            <a:pPr>
              <a:spcAft>
                <a:spcPts val="1000"/>
              </a:spcAft>
              <a:buFont typeface="Arial"/>
              <a:buChar char="•"/>
            </a:pPr>
            <a:r>
              <a:rPr lang="en-US" sz="2400" dirty="0">
                <a:solidFill>
                  <a:srgbClr val="595959"/>
                </a:solidFill>
              </a:rPr>
              <a:t>Includes a set of standards, methodologies, procedures, and processes that </a:t>
            </a:r>
            <a:r>
              <a:rPr lang="en-US" sz="2400" dirty="0">
                <a:solidFill>
                  <a:srgbClr val="31859C"/>
                </a:solidFill>
              </a:rPr>
              <a:t>align policy, business, and technological approaches to address cyber risks.</a:t>
            </a:r>
            <a:endParaRPr lang="en-US" sz="2400" dirty="0"/>
          </a:p>
          <a:p>
            <a:pPr>
              <a:spcAft>
                <a:spcPts val="1000"/>
              </a:spcAft>
              <a:buFont typeface="Arial"/>
              <a:buChar char="•"/>
            </a:pPr>
            <a:r>
              <a:rPr lang="en-US" sz="2400" dirty="0">
                <a:solidFill>
                  <a:srgbClr val="595959"/>
                </a:solidFill>
              </a:rPr>
              <a:t>Provides a </a:t>
            </a:r>
            <a:r>
              <a:rPr lang="en-US" sz="2400" dirty="0">
                <a:solidFill>
                  <a:srgbClr val="31859C"/>
                </a:solidFill>
              </a:rPr>
              <a:t>prioritized, flexible, repeatable, performance-based, and cost-effective approach</a:t>
            </a:r>
            <a:r>
              <a:rPr lang="en-US" sz="2400" dirty="0">
                <a:solidFill>
                  <a:srgbClr val="595959"/>
                </a:solidFill>
              </a:rPr>
              <a:t>, including information security measures and controls, to help owners and operators of critical </a:t>
            </a:r>
            <a:r>
              <a:rPr lang="en-US" sz="2400" dirty="0" smtClean="0">
                <a:solidFill>
                  <a:srgbClr val="595959"/>
                </a:solidFill>
              </a:rPr>
              <a:t>infrastructure to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31859C"/>
                </a:solidFill>
              </a:rPr>
              <a:t>identify, assess, and manage cyber risk. </a:t>
            </a:r>
          </a:p>
          <a:p>
            <a:pPr>
              <a:spcAft>
                <a:spcPts val="1000"/>
              </a:spcAft>
              <a:buFont typeface="Arial"/>
              <a:buChar char="•"/>
            </a:pPr>
            <a:r>
              <a:rPr lang="en-US" sz="2400" dirty="0">
                <a:solidFill>
                  <a:srgbClr val="31859C"/>
                </a:solidFill>
              </a:rPr>
              <a:t>Identifies areas for improvement </a:t>
            </a:r>
            <a:r>
              <a:rPr lang="en-US" sz="2400" dirty="0">
                <a:solidFill>
                  <a:srgbClr val="595959"/>
                </a:solidFill>
              </a:rPr>
              <a:t>to be addressed through future collaboration with particular sectors and standards-developing organizations. </a:t>
            </a:r>
          </a:p>
          <a:p>
            <a:pPr>
              <a:spcAft>
                <a:spcPts val="1000"/>
              </a:spcAft>
              <a:buFont typeface="Arial"/>
              <a:buChar char="•"/>
            </a:pPr>
            <a:r>
              <a:rPr lang="en-US" sz="2400" dirty="0">
                <a:solidFill>
                  <a:srgbClr val="31859C"/>
                </a:solidFill>
              </a:rPr>
              <a:t>Is consistent with voluntary international standards.</a:t>
            </a:r>
            <a:endParaRPr lang="en-US" sz="2400" dirty="0"/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  <a:latin typeface="Arial"/>
                <a:cs typeface="Arial"/>
              </a:rPr>
              <a:pPr defTabSz="914400"/>
              <a:t>3</a:t>
            </a:fld>
            <a:endParaRPr lang="en-US" dirty="0">
              <a:solidFill>
                <a:prstClr val="black">
                  <a:tint val="75000"/>
                </a:prst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3042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776493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  <a:latin typeface="Arial"/>
                <a:cs typeface="Arial"/>
              </a:rPr>
              <a:pPr defTabSz="914400"/>
              <a:t>4</a:t>
            </a:fld>
            <a:endParaRPr lang="en-US" dirty="0">
              <a:solidFill>
                <a:prstClr val="black">
                  <a:tint val="75000"/>
                </a:prstClr>
              </a:solidFill>
              <a:latin typeface="Arial"/>
              <a:cs typeface="Arial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Development of the Framework</a:t>
            </a:r>
          </a:p>
        </p:txBody>
      </p:sp>
      <p:graphicFrame>
        <p:nvGraphicFramePr>
          <p:cNvPr id="7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1179730662"/>
              </p:ext>
            </p:extLst>
          </p:nvPr>
        </p:nvGraphicFramePr>
        <p:xfrm>
          <a:off x="409354" y="329198"/>
          <a:ext cx="8047800" cy="7127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846817" y="1331929"/>
            <a:ext cx="35854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EO 13636 Issued – Feb 12, 2013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RFI Issued – Feb 2013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1</a:t>
            </a:r>
            <a:r>
              <a:rPr lang="en-US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Workshop – April 2013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28037" y="2520490"/>
            <a:ext cx="258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Completed – April 2013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24487" y="3534534"/>
            <a:ext cx="42902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2</a:t>
            </a:r>
            <a:r>
              <a:rPr lang="en-US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nd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Workshop – May 2013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Draft Outline of Framework – June 2013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48004" y="4581862"/>
            <a:ext cx="4319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3</a:t>
            </a:r>
            <a:r>
              <a:rPr lang="en-US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rd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Workshop – July 2013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4</a:t>
            </a:r>
            <a:r>
              <a:rPr lang="en-US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Workshop – Sept 2013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96798" y="5647024"/>
            <a:ext cx="317049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5</a:t>
            </a:r>
            <a:r>
              <a:rPr lang="en-US" sz="16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Workshop – Nov 2013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Published – Feb 12, 2014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51893" y="4607041"/>
            <a:ext cx="2162175" cy="1959507"/>
            <a:chOff x="530305" y="4176713"/>
            <a:chExt cx="2162175" cy="2053104"/>
          </a:xfrm>
        </p:grpSpPr>
        <p:sp>
          <p:nvSpPr>
            <p:cNvPr id="16" name="Rounded Rectangle 15"/>
            <p:cNvSpPr/>
            <p:nvPr/>
          </p:nvSpPr>
          <p:spPr>
            <a:xfrm>
              <a:off x="530305" y="4176713"/>
              <a:ext cx="2162175" cy="20531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30305" y="4297323"/>
              <a:ext cx="2162175" cy="1676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Arial"/>
                  <a:cs typeface="Arial"/>
                </a:rPr>
                <a:t>Ongoing Engagement</a:t>
              </a:r>
              <a:r>
                <a:rPr lang="en-US" sz="1400" dirty="0">
                  <a:solidFill>
                    <a:schemeClr val="bg1"/>
                  </a:solidFill>
                  <a:latin typeface="Arial"/>
                  <a:cs typeface="Arial"/>
                </a:rPr>
                <a:t>:</a:t>
              </a:r>
              <a:br>
                <a:rPr lang="en-US" sz="1400" dirty="0">
                  <a:solidFill>
                    <a:schemeClr val="bg1"/>
                  </a:solidFill>
                  <a:latin typeface="Arial"/>
                  <a:cs typeface="Arial"/>
                </a:rPr>
              </a:br>
              <a:endParaRPr lang="en-US" sz="1400" dirty="0">
                <a:solidFill>
                  <a:schemeClr val="bg1"/>
                </a:solidFill>
                <a:latin typeface="Arial"/>
                <a:cs typeface="Arial"/>
              </a:endParaRPr>
            </a:p>
            <a:p>
              <a:pPr algn="ctr"/>
              <a:r>
                <a:rPr lang="en-US" sz="1400" dirty="0">
                  <a:solidFill>
                    <a:schemeClr val="bg1"/>
                  </a:solidFill>
                  <a:latin typeface="Arial"/>
                  <a:cs typeface="Arial"/>
                </a:rPr>
                <a:t>Open public comment/ review encouraged  throughout the process…</a:t>
              </a:r>
            </a:p>
            <a:p>
              <a:pPr algn="ctr"/>
              <a:r>
                <a:rPr lang="en-US" sz="1400" dirty="0">
                  <a:solidFill>
                    <a:schemeClr val="bg1"/>
                  </a:solidFill>
                  <a:latin typeface="Arial"/>
                  <a:cs typeface="Arial"/>
                </a:rPr>
                <a:t>and to this day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127099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/>
                <a:cs typeface="Arial"/>
              </a:rPr>
              <a:t>The Framework Is for Organizations…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94292"/>
            <a:ext cx="8532242" cy="1793937"/>
          </a:xfrm>
        </p:spPr>
        <p:txBody>
          <a:bodyPr>
            <a:normAutofit/>
          </a:bodyPr>
          <a:lstStyle/>
          <a:p>
            <a:pPr marL="0" indent="0"/>
            <a:endParaRPr lang="en-US" dirty="0">
              <a:latin typeface="Arial"/>
              <a:cs typeface="Arial"/>
            </a:endParaRPr>
          </a:p>
          <a:p>
            <a:pPr marL="0" indent="0"/>
            <a:endParaRPr lang="en-US" dirty="0">
              <a:latin typeface="Arial"/>
              <a:cs typeface="Arial"/>
            </a:endParaRPr>
          </a:p>
          <a:p>
            <a:pPr marL="0" indent="0" algn="ctr"/>
            <a:endParaRPr lang="en-US" i="1" dirty="0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  <a:latin typeface="Arial"/>
                <a:cs typeface="Arial"/>
              </a:rPr>
              <a:pPr defTabSz="914400"/>
              <a:t>5</a:t>
            </a:fld>
            <a:endParaRPr lang="en-US" dirty="0">
              <a:solidFill>
                <a:prstClr val="black">
                  <a:tint val="75000"/>
                </a:prstClr>
              </a:solidFill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772" y="1251223"/>
            <a:ext cx="1206500" cy="1206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272" y="1254615"/>
            <a:ext cx="1206500" cy="1206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1272" y="1254615"/>
            <a:ext cx="1206500" cy="12065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4772" y="1259141"/>
            <a:ext cx="1206500" cy="12065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1772" y="1251223"/>
            <a:ext cx="1206500" cy="12065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5272" y="1254615"/>
            <a:ext cx="1206500" cy="12065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88272" y="1254615"/>
            <a:ext cx="1206500" cy="1206500"/>
          </a:xfrm>
          <a:prstGeom prst="rect">
            <a:avLst/>
          </a:prstGeom>
        </p:spPr>
      </p:pic>
      <p:sp>
        <p:nvSpPr>
          <p:cNvPr id="25" name="Content Placeholder 2"/>
          <p:cNvSpPr txBox="1">
            <a:spLocks/>
          </p:cNvSpPr>
          <p:nvPr/>
        </p:nvSpPr>
        <p:spPr>
          <a:xfrm>
            <a:off x="356946" y="2494540"/>
            <a:ext cx="8565660" cy="4068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ts val="2300"/>
              </a:lnSpc>
              <a:spcBef>
                <a:spcPct val="20000"/>
              </a:spcBef>
              <a:buSzPct val="120000"/>
              <a:buFont typeface="Arial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ts val="2300"/>
              </a:lnSpc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Char char="•"/>
            </a:pPr>
            <a:r>
              <a:rPr lang="en-US" sz="2400" dirty="0"/>
              <a:t>Of </a:t>
            </a:r>
            <a:r>
              <a:rPr lang="en-US" sz="2400" dirty="0">
                <a:solidFill>
                  <a:srgbClr val="31859C"/>
                </a:solidFill>
              </a:rPr>
              <a:t>any size, in any sector </a:t>
            </a:r>
            <a:r>
              <a:rPr lang="en-US" sz="2400" dirty="0"/>
              <a:t>in (and outside of) the critical infrastructure.</a:t>
            </a:r>
          </a:p>
          <a:p>
            <a:pPr>
              <a:buFont typeface="Arial"/>
              <a:buChar char="•"/>
            </a:pPr>
            <a:r>
              <a:rPr lang="en-US" sz="2400" dirty="0"/>
              <a:t>That already have a </a:t>
            </a:r>
            <a:r>
              <a:rPr lang="en-US" sz="2400" dirty="0">
                <a:solidFill>
                  <a:srgbClr val="31859C"/>
                </a:solidFill>
              </a:rPr>
              <a:t>mature</a:t>
            </a:r>
            <a:r>
              <a:rPr lang="en-US" sz="2400" dirty="0"/>
              <a:t> cyber risk management and </a:t>
            </a:r>
            <a:r>
              <a:rPr lang="en-US" sz="2400" dirty="0" err="1"/>
              <a:t>cybersecurity</a:t>
            </a:r>
            <a:r>
              <a:rPr lang="en-US" sz="2400" dirty="0"/>
              <a:t> program.</a:t>
            </a:r>
          </a:p>
          <a:p>
            <a:pPr>
              <a:buFont typeface="Arial"/>
              <a:buChar char="•"/>
            </a:pPr>
            <a:r>
              <a:rPr lang="en-US" sz="2400" dirty="0"/>
              <a:t>That </a:t>
            </a:r>
            <a:r>
              <a:rPr lang="en-US" sz="2400" dirty="0">
                <a:solidFill>
                  <a:srgbClr val="31859C"/>
                </a:solidFill>
              </a:rPr>
              <a:t>don’t yet</a:t>
            </a:r>
            <a:r>
              <a:rPr lang="en-US" sz="2400" dirty="0"/>
              <a:t> have a cyber risk management or </a:t>
            </a:r>
            <a:r>
              <a:rPr lang="en-US" sz="2400" dirty="0" err="1"/>
              <a:t>cybersecurity</a:t>
            </a:r>
            <a:r>
              <a:rPr lang="en-US" sz="2400" dirty="0"/>
              <a:t> program.</a:t>
            </a:r>
          </a:p>
          <a:p>
            <a:pPr>
              <a:buFont typeface="Arial"/>
              <a:buChar char="•"/>
            </a:pPr>
            <a:r>
              <a:rPr lang="en-US" sz="2400" dirty="0"/>
              <a:t>Needing to</a:t>
            </a:r>
            <a:r>
              <a:rPr lang="en-US" sz="2400" dirty="0">
                <a:solidFill>
                  <a:srgbClr val="31859C"/>
                </a:solidFill>
              </a:rPr>
              <a:t> keep up-to-date</a:t>
            </a:r>
            <a:r>
              <a:rPr lang="en-US" sz="2400" dirty="0"/>
              <a:t> managing risks, facing business or societal threats.</a:t>
            </a:r>
          </a:p>
          <a:p>
            <a:pPr>
              <a:buFont typeface="Arial"/>
              <a:buChar char="•"/>
            </a:pPr>
            <a:r>
              <a:rPr lang="en-US" sz="2400" dirty="0"/>
              <a:t>In the federal government, too</a:t>
            </a:r>
            <a:r>
              <a:rPr lang="mr-IN" sz="2400" dirty="0"/>
              <a:t>…</a:t>
            </a:r>
            <a:r>
              <a:rPr lang="en-US" sz="2400" dirty="0"/>
              <a:t>since it is compatible with FISMA requirements and goals.</a:t>
            </a:r>
          </a:p>
          <a:p>
            <a:pPr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5854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5236" y="105064"/>
            <a:ext cx="8458200" cy="990159"/>
          </a:xfrm>
        </p:spPr>
        <p:txBody>
          <a:bodyPr/>
          <a:lstStyle/>
          <a:p>
            <a:r>
              <a:rPr lang="en-US" sz="2800" i="1" dirty="0"/>
              <a:t>Continued</a:t>
            </a:r>
            <a:r>
              <a:rPr lang="en-US" sz="2800" dirty="0"/>
              <a:t> Improvement of Critical Infrastructure Cybersecurity</a:t>
            </a:r>
            <a:endParaRPr lang="en-US" sz="1800" i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79096" y="1297862"/>
            <a:ext cx="8229600" cy="5243945"/>
          </a:xfrm>
        </p:spPr>
        <p:txBody>
          <a:bodyPr>
            <a:normAutofit fontScale="77500" lnSpcReduction="20000"/>
          </a:bodyPr>
          <a:lstStyle/>
          <a:p>
            <a:pPr marL="0" indent="0" algn="ctr"/>
            <a:r>
              <a:rPr lang="en-US" sz="2100" dirty="0"/>
              <a:t>Amends the National Institute of Standards and Technology Act (15 U.S.C. 272</a:t>
            </a:r>
            <a:r>
              <a:rPr lang="de-DE" sz="2100" dirty="0"/>
              <a:t>(c)) </a:t>
            </a:r>
            <a:r>
              <a:rPr lang="de-DE" sz="2100" dirty="0" err="1"/>
              <a:t>to</a:t>
            </a:r>
            <a:r>
              <a:rPr lang="de-DE" sz="2100" dirty="0"/>
              <a:t> </a:t>
            </a:r>
            <a:r>
              <a:rPr lang="de-DE" sz="2100" dirty="0" err="1"/>
              <a:t>say</a:t>
            </a:r>
            <a:r>
              <a:rPr lang="de-DE" sz="2100" dirty="0"/>
              <a:t>:</a:t>
            </a:r>
          </a:p>
          <a:p>
            <a:pPr marL="0" indent="0" algn="ctr"/>
            <a:r>
              <a:rPr lang="en-US" sz="3500" i="1" dirty="0"/>
              <a:t>“</a:t>
            </a:r>
            <a:r>
              <a:rPr lang="is-IS" sz="3500" i="1" dirty="0"/>
              <a:t>…</a:t>
            </a:r>
            <a:r>
              <a:rPr lang="en-US" sz="3600" i="1" dirty="0"/>
              <a:t>on an ongoing basis, facilitate and support the development of a voluntary, consensus-based, industry-led set of standards, guidelines, best practices, methodologies, procedures, and processes to cost-effectively reduce cyber risks to critical infrastructure</a:t>
            </a:r>
            <a:r>
              <a:rPr lang="en-US" sz="3600" dirty="0"/>
              <a:t>”</a:t>
            </a:r>
            <a:endParaRPr lang="en-US" sz="3500" i="1" dirty="0"/>
          </a:p>
          <a:p>
            <a:pPr marL="0" indent="0" algn="ctr"/>
            <a:endParaRPr lang="en-US" sz="1600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endParaRPr lang="en-US" i="1" dirty="0"/>
          </a:p>
          <a:p>
            <a:pPr marL="0" indent="0" algn="ctr"/>
            <a:r>
              <a:rPr lang="en-US" sz="2400" dirty="0"/>
              <a:t>Cybersecurity Enhancement Act of 2014</a:t>
            </a:r>
          </a:p>
          <a:p>
            <a:pPr marL="0" indent="0" algn="ctr"/>
            <a:r>
              <a:rPr lang="en-US" sz="2400" dirty="0"/>
              <a:t>(P.L. 113-274)</a:t>
            </a:r>
          </a:p>
          <a:p>
            <a:pPr marL="0" indent="0" algn="ctr"/>
            <a:r>
              <a:rPr lang="en-US" sz="1600" dirty="0"/>
              <a:t>18 December 2014</a:t>
            </a:r>
            <a:endParaRPr lang="en-US" sz="19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buFont typeface="Arial"/>
              <a:buChar char="•"/>
            </a:pPr>
            <a:endParaRPr lang="en-US" sz="1900" dirty="0"/>
          </a:p>
          <a:p>
            <a:endParaRPr lang="en-US" b="1" dirty="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602100" y="3734422"/>
            <a:ext cx="1864472" cy="1698337"/>
          </a:xfrm>
          <a:prstGeom prst="ellipse">
            <a:avLst/>
          </a:prstGeom>
          <a:blipFill>
            <a:blip r:embed="rId3"/>
            <a:srcRect/>
            <a:stretch>
              <a:fillRect l="-25000" r="-25000"/>
            </a:stretch>
          </a:blipFill>
          <a:ln w="57150" cmpd="thickThin">
            <a:solidFill>
              <a:schemeClr val="accent5">
                <a:lumMod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62319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595959"/>
                </a:solidFill>
              </a:rPr>
              <a:t>Cybersecurity Framework Components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833724" y="4762498"/>
            <a:ext cx="3568391" cy="160370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marL="168275" lvl="2" algn="ctr">
              <a:lnSpc>
                <a:spcPct val="100000"/>
              </a:lnSpc>
            </a:pPr>
            <a: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  <a:t>Describes how cybersecurity </a:t>
            </a:r>
            <a:b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</a:br>
            <a: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  <a:t>risk is managed by an organization </a:t>
            </a:r>
            <a:b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</a:br>
            <a: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  <a:t>and degree the risk management practices exhibit key characteristics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98505" y="1406078"/>
            <a:ext cx="3285018" cy="227098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55563" lvl="2">
              <a:lnSpc>
                <a:spcPct val="100000"/>
              </a:lnSpc>
            </a:pPr>
            <a: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  <a:t>Aligns industry standards and best practices to the Framework Core in a particular implementation scenario</a:t>
            </a:r>
          </a:p>
          <a:p>
            <a:pPr marL="55563" lvl="2">
              <a:lnSpc>
                <a:spcPct val="100000"/>
              </a:lnSpc>
            </a:pPr>
            <a:endParaRPr lang="en-US" sz="1500" dirty="0">
              <a:solidFill>
                <a:srgbClr val="595959"/>
              </a:solidFill>
              <a:latin typeface="Arial"/>
              <a:cs typeface="Arial"/>
            </a:endParaRPr>
          </a:p>
          <a:p>
            <a:pPr marL="0" lvl="2" defTabSz="906463">
              <a:lnSpc>
                <a:spcPct val="100000"/>
              </a:lnSpc>
            </a:pPr>
            <a: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  <a:t>Supports prioritization and measurement while </a:t>
            </a:r>
            <a:b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</a:br>
            <a: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  <a:t>factoring in business </a:t>
            </a:r>
            <a:b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</a:br>
            <a: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  <a:t>needs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363364" y="1406077"/>
            <a:ext cx="3291840" cy="227685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23838" lvl="2" indent="-223838" algn="r">
              <a:lnSpc>
                <a:spcPct val="100000"/>
              </a:lnSpc>
            </a:pPr>
            <a: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  <a:t>Cybersecurity activities and informative references, organized around particular outcomes </a:t>
            </a:r>
          </a:p>
          <a:p>
            <a:pPr marL="55563" lvl="2" algn="r">
              <a:lnSpc>
                <a:spcPct val="100000"/>
              </a:lnSpc>
            </a:pPr>
            <a:endParaRPr lang="en-US" sz="1500" dirty="0">
              <a:solidFill>
                <a:srgbClr val="595959"/>
              </a:solidFill>
              <a:latin typeface="Arial"/>
              <a:cs typeface="Arial"/>
            </a:endParaRPr>
          </a:p>
          <a:p>
            <a:pPr marL="858838" lvl="2" algn="r" defTabSz="906463">
              <a:lnSpc>
                <a:spcPct val="100000"/>
              </a:lnSpc>
            </a:pPr>
            <a:r>
              <a:rPr lang="en-US" sz="1500" dirty="0">
                <a:solidFill>
                  <a:srgbClr val="595959"/>
                </a:solidFill>
                <a:latin typeface="Arial"/>
                <a:cs typeface="Arial"/>
              </a:rPr>
              <a:t>Enables communication of cyber risk across an organization </a:t>
            </a:r>
          </a:p>
        </p:txBody>
      </p:sp>
      <p:graphicFrame>
        <p:nvGraphicFramePr>
          <p:cNvPr id="11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187070795"/>
              </p:ext>
            </p:extLst>
          </p:nvPr>
        </p:nvGraphicFramePr>
        <p:xfrm>
          <a:off x="766763" y="1579967"/>
          <a:ext cx="7591948" cy="3852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30147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595959"/>
                </a:solidFill>
              </a:rPr>
              <a:t>Key Properties of Cyber Risk Management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843775" y="1124701"/>
            <a:ext cx="2419515" cy="499265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r>
              <a:rPr lang="en-US" b="1" dirty="0"/>
              <a:t>Risk Management Process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46715" y="1393535"/>
            <a:ext cx="6298420" cy="161301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Integrated Risk Management Program</a:t>
            </a:r>
          </a:p>
        </p:txBody>
      </p:sp>
      <p:sp>
        <p:nvSpPr>
          <p:cNvPr id="15" name="Cloud 14"/>
          <p:cNvSpPr/>
          <p:nvPr/>
        </p:nvSpPr>
        <p:spPr>
          <a:xfrm>
            <a:off x="6874495" y="3390595"/>
            <a:ext cx="2190890" cy="2150680"/>
          </a:xfrm>
          <a:prstGeom prst="cloud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104925" y="4005075"/>
            <a:ext cx="1822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+mn-lt"/>
              </a:rPr>
              <a:t>External</a:t>
            </a:r>
          </a:p>
          <a:p>
            <a:pPr algn="ctr"/>
            <a:r>
              <a:rPr lang="en-US" b="1" dirty="0">
                <a:latin typeface="+mn-lt"/>
              </a:rPr>
              <a:t>Participation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340100" y="4427530"/>
            <a:ext cx="1459390" cy="0"/>
          </a:xfrm>
          <a:prstGeom prst="straightConnector1">
            <a:avLst/>
          </a:prstGeom>
          <a:ln w="76200" cmpd="sng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66455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ss-seedling-growing-LR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07" r="3866" b="2765"/>
          <a:stretch/>
        </p:blipFill>
        <p:spPr>
          <a:xfrm>
            <a:off x="2231672" y="4867971"/>
            <a:ext cx="6337458" cy="199002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26170"/>
            <a:ext cx="5334000" cy="712030"/>
          </a:xfrm>
        </p:spPr>
        <p:txBody>
          <a:bodyPr/>
          <a:lstStyle/>
          <a:p>
            <a:r>
              <a:rPr lang="en-US" sz="3200" dirty="0"/>
              <a:t>Implementation Tiers</a:t>
            </a:r>
            <a:endParaRPr lang="en-US" sz="1600" b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C90B5FB4-1AE6-4CC4-B374-7CA8E5916470}" type="slidenum">
              <a:rPr lang="en-US" smtClean="0">
                <a:solidFill>
                  <a:srgbClr val="FFFFFF"/>
                </a:solidFill>
              </a:rPr>
              <a:pPr defTabSz="914400"/>
              <a:t>9</a:t>
            </a:fld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083987700"/>
              </p:ext>
            </p:extLst>
          </p:nvPr>
        </p:nvGraphicFramePr>
        <p:xfrm>
          <a:off x="456200" y="1118249"/>
          <a:ext cx="8112930" cy="3931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132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1180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1180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471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2171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19601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Partial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Risk Informed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Repeatable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Adaptive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Risk Management Process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344488" indent="0"/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The functionality and repeatability of cybersecurity</a:t>
                      </a:r>
                      <a:r>
                        <a:rPr lang="en-US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risk management</a:t>
                      </a:r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Integrated Risk Management Program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344488" indent="0"/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The</a:t>
                      </a:r>
                      <a:r>
                        <a:rPr lang="en-US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extent to which cybersecurity is considered in broader risk management decisions</a:t>
                      </a:r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External Participation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344488" indent="0"/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The degree</a:t>
                      </a:r>
                      <a:r>
                        <a:rPr lang="en-US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to which the organization benefits my sharing or receiving information from outside parties</a:t>
                      </a:r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6" name="Slide Number Placeholder 4"/>
          <p:cNvSpPr txBox="1">
            <a:spLocks/>
          </p:cNvSpPr>
          <p:nvPr/>
        </p:nvSpPr>
        <p:spPr>
          <a:xfrm>
            <a:off x="6705600" y="65087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fld id="{C90B5FB4-1AE6-4CC4-B374-7CA8E591647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67254933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43975</TotalTime>
  <Words>1700</Words>
  <Application>Microsoft Office PowerPoint</Application>
  <PresentationFormat>On-screen Show (4:3)</PresentationFormat>
  <Paragraphs>534</Paragraphs>
  <Slides>28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Content slides</vt:lpstr>
      <vt:lpstr>Custom Design</vt:lpstr>
      <vt:lpstr>Slide 1</vt:lpstr>
      <vt:lpstr>Improving Cybersecurity of Critical Infrastructures</vt:lpstr>
      <vt:lpstr>The Cybersecurity Framework...</vt:lpstr>
      <vt:lpstr>Development of the Framework</vt:lpstr>
      <vt:lpstr>The Framework Is for Organizations…</vt:lpstr>
      <vt:lpstr>Continued Improvement of Critical Infrastructure Cybersecurity</vt:lpstr>
      <vt:lpstr>Cybersecurity Framework Components</vt:lpstr>
      <vt:lpstr>Key Properties of Cyber Risk Management</vt:lpstr>
      <vt:lpstr>Implementation Tiers</vt:lpstr>
      <vt:lpstr>Core Cybersecurity Framework Component</vt:lpstr>
      <vt:lpstr>Core Cybersecurity Framework Component</vt:lpstr>
      <vt:lpstr>Core Cybersecurity Framework Component</vt:lpstr>
      <vt:lpstr>Profile Cybersecurity Framework Component</vt:lpstr>
      <vt:lpstr>Supporting Risk Management with Framework</vt:lpstr>
      <vt:lpstr>Framework 7-Step Process</vt:lpstr>
      <vt:lpstr>Building a Profile A Profile Can be Created in Three Steps</vt:lpstr>
      <vt:lpstr>Conceptual Profile Value Proposition</vt:lpstr>
      <vt:lpstr>Resource and Budget Decision Making What Can You Do with a CSF Profile?</vt:lpstr>
      <vt:lpstr>Profile Ecosystem</vt:lpstr>
      <vt:lpstr>Key Attributes</vt:lpstr>
      <vt:lpstr>Common Patterns of Use</vt:lpstr>
      <vt:lpstr>Work in Progress: Framework Roadmap</vt:lpstr>
      <vt:lpstr>Examples of Framework Industry Resources www.nist.gov/cyberframework/industry-resources</vt:lpstr>
      <vt:lpstr>Examples of State &amp; Local Use</vt:lpstr>
      <vt:lpstr>NIST Baldrige Excellence Builders Baldrige Cybersecurity Excellence Builder</vt:lpstr>
      <vt:lpstr>Slide 26</vt:lpstr>
      <vt:lpstr>Slide 27</vt:lpstr>
      <vt:lpstr>Resources Where to Learn More and Stay Current</vt:lpstr>
    </vt:vector>
  </TitlesOfParts>
  <Manager/>
  <Company/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Dylan Thomas</dc:creator>
  <cp:keywords/>
  <dc:description/>
  <cp:lastModifiedBy>Windows User</cp:lastModifiedBy>
  <cp:revision>1587</cp:revision>
  <cp:lastPrinted>2015-11-11T16:36:42Z</cp:lastPrinted>
  <dcterms:created xsi:type="dcterms:W3CDTF">2014-03-07T12:28:40Z</dcterms:created>
  <dcterms:modified xsi:type="dcterms:W3CDTF">2021-10-22T07:54:31Z</dcterms:modified>
  <cp:category/>
</cp:coreProperties>
</file>